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vml" ContentType="application/vnd.openxmlformats-officedocument.vmlDrawin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notesSlides/notesSlide2.xml" ContentType="application/vnd.openxmlformats-officedocument.presentationml.notesSlide+xml"/>
  <Override PartName="/ppt/embeddings/oleObject7.bin" ContentType="application/vnd.openxmlformats-officedocument.oleObject"/>
  <Override PartName="/ppt/embeddings/oleObject8.bin" ContentType="application/vnd.openxmlformats-officedocument.oleObject"/>
  <Override PartName="/ppt/notesSlides/notesSlide3.xml" ContentType="application/vnd.openxmlformats-officedocument.presentationml.notesSlide+xml"/>
  <Override PartName="/ppt/embeddings/oleObject9.bin" ContentType="application/vnd.openxmlformats-officedocument.oleObject"/>
  <Override PartName="/ppt/embeddings/oleObject10.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15"/>
  </p:notesMasterIdLst>
  <p:handoutMasterIdLst>
    <p:handoutMasterId r:id="rId16"/>
  </p:handoutMasterIdLst>
  <p:sldIdLst>
    <p:sldId id="635" r:id="rId2"/>
    <p:sldId id="687" r:id="rId3"/>
    <p:sldId id="611" r:id="rId4"/>
    <p:sldId id="609" r:id="rId5"/>
    <p:sldId id="610" r:id="rId6"/>
    <p:sldId id="688" r:id="rId7"/>
    <p:sldId id="614" r:id="rId8"/>
    <p:sldId id="738" r:id="rId9"/>
    <p:sldId id="739" r:id="rId10"/>
    <p:sldId id="689" r:id="rId11"/>
    <p:sldId id="740" r:id="rId12"/>
    <p:sldId id="652" r:id="rId13"/>
    <p:sldId id="691" r:id="rId14"/>
  </p:sldIdLst>
  <p:sldSz cx="9144000" cy="6858000" type="screen4x3"/>
  <p:notesSz cx="6858000" cy="9144000"/>
  <p:defaultTextStyle>
    <a:defPPr>
      <a:defRPr lang="en-US"/>
    </a:defPPr>
    <a:lvl1pPr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b="1"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b="1"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b="1"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b="1"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clrMru>
    <a:srgbClr val="660033"/>
    <a:srgbClr val="CC0066"/>
    <a:srgbClr val="000066"/>
    <a:srgbClr val="009A00"/>
    <a:srgbClr val="00FF00"/>
    <a:srgbClr val="0000FF"/>
    <a:srgbClr val="F78F5F"/>
    <a:srgbClr val="B3CB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736"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2200" y="15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 Id="rId2" Type="http://schemas.openxmlformats.org/officeDocument/2006/relationships/image" Target="../media/image1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 Id="rId2"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54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25542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25542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25542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5C565BB1-FB74-B44D-A46A-5FD2F49AC89F}" type="slidenum">
              <a:rPr lang="en-US"/>
              <a:pPr/>
              <a:t>‹#›</a:t>
            </a:fld>
            <a:endParaRPr lang="en-US"/>
          </a:p>
        </p:txBody>
      </p:sp>
    </p:spTree>
    <p:extLst>
      <p:ext uri="{BB962C8B-B14F-4D97-AF65-F5344CB8AC3E}">
        <p14:creationId xmlns:p14="http://schemas.microsoft.com/office/powerpoint/2010/main" val="3006332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fld id="{143DAFAD-B47E-D447-B095-6DC8551D0E93}" type="slidenum">
              <a:rPr lang="en-US"/>
              <a:pPr/>
              <a:t>‹#›</a:t>
            </a:fld>
            <a:endParaRPr lang="en-US"/>
          </a:p>
        </p:txBody>
      </p:sp>
    </p:spTree>
    <p:extLst>
      <p:ext uri="{BB962C8B-B14F-4D97-AF65-F5344CB8AC3E}">
        <p14:creationId xmlns:p14="http://schemas.microsoft.com/office/powerpoint/2010/main" val="26974431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8192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dirty="0">
              <a:latin typeface="Helvetica" charset="0"/>
              <a:ea typeface="ＭＳ Ｐゴシック" charset="0"/>
              <a:cs typeface="ＭＳ Ｐゴシック" charset="0"/>
            </a:endParaRPr>
          </a:p>
        </p:txBody>
      </p:sp>
      <p:sp>
        <p:nvSpPr>
          <p:cNvPr id="2355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dirty="0">
              <a:latin typeface="Helvetica" charset="0"/>
              <a:ea typeface="ＭＳ Ｐゴシック" charset="0"/>
              <a:cs typeface="ＭＳ Ｐゴシック" charset="0"/>
            </a:endParaRPr>
          </a:p>
        </p:txBody>
      </p:sp>
      <p:sp>
        <p:nvSpPr>
          <p:cNvPr id="2355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877049896"/>
      </p:ext>
    </p:extLst>
  </p:cSld>
  <p:clrMapOvr>
    <a:masterClrMapping/>
  </p:clrMapOvr>
  <p:transition xmlns:p14="http://schemas.microsoft.com/office/powerpoint/2010/mai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61586346"/>
      </p:ext>
    </p:extLst>
  </p:cSld>
  <p:clrMapOvr>
    <a:masterClrMapping/>
  </p:clrMapOvr>
  <p:transition xmlns:p14="http://schemas.microsoft.com/office/powerpoint/2010/mai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143746150"/>
      </p:ext>
    </p:extLst>
  </p:cSld>
  <p:clrMapOvr>
    <a:masterClrMapping/>
  </p:clrMapOvr>
  <p:transition xmlns:p14="http://schemas.microsoft.com/office/powerpoint/2010/mai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0986160"/>
      </p:ext>
    </p:extLst>
  </p:cSld>
  <p:clrMapOvr>
    <a:masterClrMapping/>
  </p:clrMapOvr>
  <p:transition xmlns:p14="http://schemas.microsoft.com/office/powerpoint/2010/mai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49764763"/>
      </p:ext>
    </p:extLst>
  </p:cSld>
  <p:clrMapOvr>
    <a:masterClrMapping/>
  </p:clrMapOvr>
  <p:transition xmlns:p14="http://schemas.microsoft.com/office/powerpoint/2010/mai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38845448"/>
      </p:ext>
    </p:extLst>
  </p:cSld>
  <p:clrMapOvr>
    <a:masterClrMapping/>
  </p:clrMapOvr>
  <p:transition xmlns:p14="http://schemas.microsoft.com/office/powerpoint/2010/mai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6122774"/>
      </p:ext>
    </p:extLst>
  </p:cSld>
  <p:clrMapOvr>
    <a:masterClrMapping/>
  </p:clrMapOvr>
  <p:transition xmlns:p14="http://schemas.microsoft.com/office/powerpoint/2010/mai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76782189"/>
      </p:ext>
    </p:extLst>
  </p:cSld>
  <p:clrMapOvr>
    <a:masterClrMapping/>
  </p:clrMapOvr>
  <p:transition xmlns:p14="http://schemas.microsoft.com/office/powerpoint/2010/mai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26054432"/>
      </p:ext>
    </p:extLst>
  </p:cSld>
  <p:clrMapOvr>
    <a:masterClrMapping/>
  </p:clrMapOvr>
  <p:transition xmlns:p14="http://schemas.microsoft.com/office/powerpoint/2010/mai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76115525"/>
      </p:ext>
    </p:extLst>
  </p:cSld>
  <p:clrMapOvr>
    <a:masterClrMapping/>
  </p:clrMapOvr>
  <p:transition xmlns:p14="http://schemas.microsoft.com/office/powerpoint/2010/mai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76200"/>
            <a:ext cx="2228850" cy="6019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 y="76200"/>
            <a:ext cx="653415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0258673"/>
      </p:ext>
    </p:extLst>
  </p:cSld>
  <p:clrMapOvr>
    <a:masterClrMapping/>
  </p:clrMapOvr>
  <p:transition xmlns:p14="http://schemas.microsoft.com/office/powerpoint/2010/main" spd="med">
    <p:wipe dir="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bwMode="auto">
          <a:xfrm>
            <a:off x="76200" y="76200"/>
            <a:ext cx="89154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ransition xmlns:p14="http://schemas.microsoft.com/office/powerpoint/2010/main" spd="med">
    <p:wipe dir="r"/>
  </p:transition>
  <p:txStyles>
    <p:titleStyle>
      <a:lvl1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2pPr>
      <a:lvl3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3pPr>
      <a:lvl4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4pPr>
      <a:lvl5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5pPr>
      <a:lvl6pPr marL="4572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6pPr>
      <a:lvl7pPr marL="9144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7pPr>
      <a:lvl8pPr marL="13716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8pPr>
      <a:lvl9pPr marL="18288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ＭＳ Ｐゴシック" pitchFamily="-108" charset="-128"/>
          <a:cs typeface="ＭＳ Ｐゴシック" pitchFamily="-108" charset="-128"/>
        </a:defRPr>
      </a:lvl1pPr>
      <a:lvl2pPr marL="742950" indent="-285750" algn="l" rtl="0" eaLnBrk="0" fontAlgn="base" hangingPunct="0">
        <a:spcBef>
          <a:spcPct val="20000"/>
        </a:spcBef>
        <a:spcAft>
          <a:spcPct val="0"/>
        </a:spcAft>
        <a:buSzPct val="80000"/>
        <a:buFont typeface="Zapf Dingbats" charset="0"/>
        <a:buChar char="o"/>
        <a:defRPr sz="2400" b="1">
          <a:solidFill>
            <a:schemeClr val="tx1"/>
          </a:solidFill>
          <a:latin typeface="+mn-lt"/>
          <a:ea typeface="ＭＳ Ｐゴシック" pitchFamily="-108" charset="-128"/>
        </a:defRPr>
      </a:lvl2pPr>
      <a:lvl3pPr marL="1143000" indent="-228600" algn="l" rtl="0" eaLnBrk="0" fontAlgn="base" hangingPunct="0">
        <a:spcBef>
          <a:spcPct val="20000"/>
        </a:spcBef>
        <a:spcAft>
          <a:spcPct val="0"/>
        </a:spcAft>
        <a:buChar char="•"/>
        <a:defRPr sz="2000" b="1">
          <a:solidFill>
            <a:schemeClr val="tx1"/>
          </a:solidFill>
          <a:latin typeface="+mn-lt"/>
          <a:ea typeface="ＭＳ Ｐゴシック" pitchFamily="-108" charset="-128"/>
        </a:defRPr>
      </a:lvl3pPr>
      <a:lvl4pPr marL="1600200" indent="-228600" algn="l" rtl="0" eaLnBrk="0" fontAlgn="base" hangingPunct="0">
        <a:spcBef>
          <a:spcPct val="20000"/>
        </a:spcBef>
        <a:spcAft>
          <a:spcPct val="0"/>
        </a:spcAft>
        <a:buSzPct val="80000"/>
        <a:buFont typeface="Zapf Dingbats" charset="0"/>
        <a:buChar char="p"/>
        <a:defRPr b="1">
          <a:solidFill>
            <a:schemeClr val="tx1"/>
          </a:solidFill>
          <a:latin typeface="+mn-lt"/>
          <a:ea typeface="ＭＳ Ｐゴシック" pitchFamily="-108"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3.emf"/><Relationship Id="rId6" Type="http://schemas.openxmlformats.org/officeDocument/2006/relationships/oleObject" Target="../embeddings/oleObject2.bin"/><Relationship Id="rId7"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5.e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9.png"/><Relationship Id="rId5" Type="http://schemas.openxmlformats.org/officeDocument/2006/relationships/image" Target="../media/image7.emf"/><Relationship Id="rId6" Type="http://schemas.openxmlformats.org/officeDocument/2006/relationships/image" Target="../media/image10.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9.png"/><Relationship Id="rId5" Type="http://schemas.openxmlformats.org/officeDocument/2006/relationships/image" Target="../media/image7.emf"/><Relationship Id="rId6" Type="http://schemas.openxmlformats.org/officeDocument/2006/relationships/image" Target="../media/image10.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9.png"/><Relationship Id="rId5" Type="http://schemas.openxmlformats.org/officeDocument/2006/relationships/image" Target="../media/image7.emf"/><Relationship Id="rId6" Type="http://schemas.openxmlformats.org/officeDocument/2006/relationships/image" Target="../media/image10.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7.bin"/><Relationship Id="rId5" Type="http://schemas.openxmlformats.org/officeDocument/2006/relationships/image" Target="../media/image11.emf"/><Relationship Id="rId6" Type="http://schemas.openxmlformats.org/officeDocument/2006/relationships/oleObject" Target="../embeddings/oleObject8.bin"/><Relationship Id="rId7" Type="http://schemas.openxmlformats.org/officeDocument/2006/relationships/image" Target="../media/image12.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9.bin"/><Relationship Id="rId5" Type="http://schemas.openxmlformats.org/officeDocument/2006/relationships/image" Target="../media/image11.emf"/><Relationship Id="rId6" Type="http://schemas.openxmlformats.org/officeDocument/2006/relationships/oleObject" Target="../embeddings/oleObject10.bin"/><Relationship Id="rId7" Type="http://schemas.openxmlformats.org/officeDocument/2006/relationships/image" Target="../media/image12.emf"/><Relationship Id="rId8" Type="http://schemas.openxmlformats.org/officeDocument/2006/relationships/image" Target="../media/image13.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txBox="1">
            <a:spLocks/>
          </p:cNvSpPr>
          <p:nvPr/>
        </p:nvSpPr>
        <p:spPr bwMode="auto">
          <a:xfrm>
            <a:off x="2819400" y="762000"/>
            <a:ext cx="35052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4400" b="0" dirty="0" err="1">
                <a:latin typeface="Calibri" charset="0"/>
              </a:rPr>
              <a:t>Chem</a:t>
            </a:r>
            <a:r>
              <a:rPr lang="en-US" sz="4400" b="0" dirty="0">
                <a:latin typeface="Calibri" charset="0"/>
              </a:rPr>
              <a:t> 108</a:t>
            </a:r>
          </a:p>
          <a:p>
            <a:pPr algn="ctr" eaLnBrk="1" hangingPunct="1"/>
            <a:r>
              <a:rPr lang="en-US" sz="4400" b="0" dirty="0">
                <a:latin typeface="Calibri" charset="0"/>
              </a:rPr>
              <a:t> Lab</a:t>
            </a:r>
            <a:br>
              <a:rPr lang="en-US" sz="4400" b="0" dirty="0">
                <a:latin typeface="Calibri" charset="0"/>
              </a:rPr>
            </a:br>
            <a:r>
              <a:rPr lang="en-US" sz="3200" b="0" dirty="0">
                <a:latin typeface="Calibri" charset="0"/>
              </a:rPr>
              <a:t>Week </a:t>
            </a:r>
            <a:r>
              <a:rPr lang="en-US" sz="3200" b="0" dirty="0" smtClean="0">
                <a:latin typeface="Calibri" charset="0"/>
              </a:rPr>
              <a:t> </a:t>
            </a:r>
            <a:r>
              <a:rPr lang="en-US" sz="3200" b="0" dirty="0" smtClean="0">
                <a:latin typeface="Calibri" charset="0"/>
              </a:rPr>
              <a:t>17</a:t>
            </a:r>
            <a:endParaRPr lang="en-US" sz="3200" b="0" dirty="0">
              <a:latin typeface="Calibri" charset="0"/>
            </a:endParaRPr>
          </a:p>
        </p:txBody>
      </p:sp>
      <p:sp>
        <p:nvSpPr>
          <p:cNvPr id="15364" name="Rectangle 4"/>
          <p:cNvSpPr>
            <a:spLocks noChangeArrowheads="1"/>
          </p:cNvSpPr>
          <p:nvPr/>
        </p:nvSpPr>
        <p:spPr bwMode="auto">
          <a:xfrm>
            <a:off x="228600" y="4449763"/>
            <a:ext cx="3429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buFont typeface="Arial" charset="0"/>
              <a:buNone/>
            </a:pPr>
            <a:r>
              <a:rPr lang="en-US" i="1">
                <a:solidFill>
                  <a:srgbClr val="FF0000"/>
                </a:solidFill>
              </a:rPr>
              <a:t/>
            </a:r>
            <a:br>
              <a:rPr lang="en-US" i="1">
                <a:solidFill>
                  <a:srgbClr val="FF0000"/>
                </a:solidFill>
              </a:rPr>
            </a:br>
            <a:endParaRPr lang="en-US" i="1">
              <a:solidFill>
                <a:srgbClr val="FF0000"/>
              </a:solidFill>
            </a:endParaRPr>
          </a:p>
        </p:txBody>
      </p:sp>
      <p:sp>
        <p:nvSpPr>
          <p:cNvPr id="2" name="Rectangle 1"/>
          <p:cNvSpPr/>
          <p:nvPr/>
        </p:nvSpPr>
        <p:spPr>
          <a:xfrm>
            <a:off x="1752600" y="2895600"/>
            <a:ext cx="6248400" cy="3865673"/>
          </a:xfrm>
          <a:prstGeom prst="rect">
            <a:avLst/>
          </a:prstGeom>
        </p:spPr>
        <p:txBody>
          <a:bodyPr wrap="square">
            <a:spAutoFit/>
          </a:bodyPr>
          <a:lstStyle/>
          <a:p>
            <a:pPr marL="514350" indent="-514350">
              <a:lnSpc>
                <a:spcPct val="90000"/>
              </a:lnSpc>
              <a:buFontTx/>
              <a:buChar char="•"/>
            </a:pPr>
            <a:r>
              <a:rPr lang="en-US" dirty="0" smtClean="0"/>
              <a:t>Sit </a:t>
            </a:r>
            <a:r>
              <a:rPr lang="en-US" dirty="0"/>
              <a:t>@ your original Lab Drawer </a:t>
            </a:r>
            <a:r>
              <a:rPr lang="en-US" dirty="0" smtClean="0"/>
              <a:t>Station: </a:t>
            </a:r>
            <a:r>
              <a:rPr lang="en-US" i="1" dirty="0" smtClean="0"/>
              <a:t>the one that  you signed in for @ the beginning of the semester.</a:t>
            </a:r>
          </a:p>
          <a:p>
            <a:pPr>
              <a:lnSpc>
                <a:spcPct val="90000"/>
              </a:lnSpc>
            </a:pPr>
            <a:endParaRPr lang="en-US" sz="2800" i="1" dirty="0" smtClean="0"/>
          </a:p>
          <a:p>
            <a:pPr>
              <a:lnSpc>
                <a:spcPct val="90000"/>
              </a:lnSpc>
            </a:pPr>
            <a:r>
              <a:rPr lang="en-US" sz="2800" i="1" dirty="0" smtClean="0"/>
              <a:t>Pick up:</a:t>
            </a:r>
          </a:p>
          <a:p>
            <a:pPr marL="971550" lvl="1" indent="-514350">
              <a:lnSpc>
                <a:spcPct val="90000"/>
              </a:lnSpc>
              <a:buFontTx/>
              <a:buChar char="•"/>
            </a:pPr>
            <a:r>
              <a:rPr lang="en-US" dirty="0" smtClean="0"/>
              <a:t> your pink </a:t>
            </a:r>
            <a:r>
              <a:rPr lang="en-US" dirty="0"/>
              <a:t>inventory </a:t>
            </a:r>
            <a:r>
              <a:rPr lang="en-US" dirty="0" smtClean="0"/>
              <a:t>sheet</a:t>
            </a:r>
          </a:p>
          <a:p>
            <a:pPr marL="971550" lvl="1" indent="-514350">
              <a:lnSpc>
                <a:spcPct val="90000"/>
              </a:lnSpc>
              <a:buFontTx/>
              <a:buChar char="•"/>
            </a:pPr>
            <a:r>
              <a:rPr lang="en-US" dirty="0" smtClean="0"/>
              <a:t>a padlock</a:t>
            </a:r>
          </a:p>
          <a:p>
            <a:pPr marL="971550" lvl="1" indent="-514350">
              <a:lnSpc>
                <a:spcPct val="90000"/>
              </a:lnSpc>
              <a:buFontTx/>
              <a:buChar char="•"/>
            </a:pPr>
            <a:r>
              <a:rPr lang="en-US" dirty="0" smtClean="0"/>
              <a:t>a tag for your combination lock if you don’t have the one that came with it @ the beginning of the semester</a:t>
            </a:r>
            <a:endParaRPr lang="en-US" dirty="0" smtClean="0"/>
          </a:p>
          <a:p>
            <a:pPr marL="514350" indent="-514350">
              <a:lnSpc>
                <a:spcPct val="90000"/>
              </a:lnSpc>
              <a:buFontTx/>
              <a:buChar char="•"/>
            </a:pPr>
            <a:endParaRPr lang="en-US" dirty="0"/>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Screen Shot 2017-11-18 at 8.09.13 PM.png"/>
          <p:cNvPicPr>
            <a:picLocks noChangeAspect="1"/>
          </p:cNvPicPr>
          <p:nvPr/>
        </p:nvPicPr>
        <p:blipFill>
          <a:blip r:embed="rId2">
            <a:alphaModFix amt="16000"/>
            <a:extLst>
              <a:ext uri="{28A0092B-C50C-407E-A947-70E740481C1C}">
                <a14:useLocalDpi xmlns:a14="http://schemas.microsoft.com/office/drawing/2010/main" val="0"/>
              </a:ext>
            </a:extLst>
          </a:blip>
          <a:srcRect/>
          <a:stretch>
            <a:fillRect/>
          </a:stretch>
        </p:blipFill>
        <p:spPr bwMode="auto">
          <a:xfrm>
            <a:off x="542925" y="0"/>
            <a:ext cx="8220075" cy="6858000"/>
          </a:xfrm>
          <a:prstGeom prst="rect">
            <a:avLst/>
          </a:prstGeom>
          <a:noFill/>
          <a:ln>
            <a:noFill/>
          </a:ln>
          <a:extLst>
            <a:ext uri="{909E8E84-426E-40dd-AFC4-6F175D3DCCD1}">
              <a14:hiddenFill xmlns:a14="http://schemas.microsoft.com/office/drawing/2010/main">
                <a:solidFill>
                  <a:srgbClr val="FFFFFF">
                    <a:alpha val="16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itle 1"/>
          <p:cNvSpPr txBox="1">
            <a:spLocks/>
          </p:cNvSpPr>
          <p:nvPr/>
        </p:nvSpPr>
        <p:spPr bwMode="auto">
          <a:xfrm>
            <a:off x="457200" y="5334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14350" indent="-514350"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4400"/>
              <a:t>Chem 108</a:t>
            </a:r>
            <a:br>
              <a:rPr lang="en-US" sz="4400"/>
            </a:br>
            <a:r>
              <a:rPr lang="en-US" sz="3200"/>
              <a:t>Synthesis of Aspirin</a:t>
            </a:r>
            <a:br>
              <a:rPr lang="en-US" sz="3200"/>
            </a:br>
            <a:r>
              <a:rPr lang="en-US" sz="3200"/>
              <a:t/>
            </a:r>
            <a:br>
              <a:rPr lang="en-US" sz="3200"/>
            </a:br>
            <a:endParaRPr lang="en-US" sz="3200"/>
          </a:p>
        </p:txBody>
      </p:sp>
      <p:pic>
        <p:nvPicPr>
          <p:cNvPr id="16389" name="Picture 11" descr="Screen Shot 2017-11-26 at 11.10.48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68513" y="2133600"/>
            <a:ext cx="5005387" cy="318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6"/>
          <p:cNvSpPr>
            <a:spLocks noChangeArrowheads="1"/>
          </p:cNvSpPr>
          <p:nvPr/>
        </p:nvSpPr>
        <p:spPr bwMode="auto">
          <a:xfrm>
            <a:off x="3773488" y="1524000"/>
            <a:ext cx="206979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dirty="0">
                <a:solidFill>
                  <a:srgbClr val="FF0000"/>
                </a:solidFill>
              </a:rPr>
              <a:t>Due Today</a:t>
            </a:r>
            <a:endParaRPr lang="en-US" sz="3200" dirty="0"/>
          </a:p>
        </p:txBody>
      </p:sp>
      <p:sp>
        <p:nvSpPr>
          <p:cNvPr id="7" name="TextBox 6"/>
          <p:cNvSpPr txBox="1"/>
          <p:nvPr/>
        </p:nvSpPr>
        <p:spPr>
          <a:xfrm>
            <a:off x="4495801" y="3122473"/>
            <a:ext cx="2209800" cy="1754327"/>
          </a:xfrm>
          <a:prstGeom prst="rect">
            <a:avLst/>
          </a:prstGeom>
          <a:solidFill>
            <a:srgbClr val="CCFFCC">
              <a:alpha val="47000"/>
            </a:srgbClr>
          </a:solidFill>
        </p:spPr>
        <p:txBody>
          <a:bodyPr wrap="square" rtlCol="0">
            <a:spAutoFit/>
          </a:bodyPr>
          <a:lstStyle/>
          <a:p>
            <a:endParaRPr lang="en-US" sz="1800" dirty="0" smtClean="0"/>
          </a:p>
          <a:p>
            <a:endParaRPr lang="en-US" sz="1800" dirty="0"/>
          </a:p>
          <a:p>
            <a:endParaRPr lang="en-US" sz="1800" dirty="0" smtClean="0"/>
          </a:p>
          <a:p>
            <a:endParaRPr lang="en-US" sz="1800" dirty="0"/>
          </a:p>
          <a:p>
            <a:endParaRPr lang="en-US" sz="1800" dirty="0" smtClean="0"/>
          </a:p>
          <a:p>
            <a:endParaRPr lang="en-US" sz="1800" dirty="0"/>
          </a:p>
        </p:txBody>
      </p:sp>
      <p:sp>
        <p:nvSpPr>
          <p:cNvPr id="8" name="Rectangle 4"/>
          <p:cNvSpPr>
            <a:spLocks noChangeArrowheads="1"/>
          </p:cNvSpPr>
          <p:nvPr/>
        </p:nvSpPr>
        <p:spPr bwMode="auto">
          <a:xfrm>
            <a:off x="533400" y="3887212"/>
            <a:ext cx="8099184"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n-US" dirty="0">
              <a:solidFill>
                <a:srgbClr val="FF0000"/>
              </a:solidFill>
            </a:endParaRPr>
          </a:p>
          <a:p>
            <a:pPr algn="ctr"/>
            <a:r>
              <a:rPr lang="en-US" dirty="0">
                <a:solidFill>
                  <a:srgbClr val="FF0000"/>
                </a:solidFill>
              </a:rPr>
              <a:t>Weigh Aspirin </a:t>
            </a:r>
            <a:endParaRPr lang="en-US" dirty="0" smtClean="0">
              <a:solidFill>
                <a:srgbClr val="FF0000"/>
              </a:solidFill>
            </a:endParaRPr>
          </a:p>
          <a:p>
            <a:pPr algn="ctr"/>
            <a:r>
              <a:rPr lang="en-US" dirty="0" smtClean="0">
                <a:solidFill>
                  <a:srgbClr val="000000"/>
                </a:solidFill>
              </a:rPr>
              <a:t>Complete Part B</a:t>
            </a:r>
            <a:endParaRPr lang="en-US" dirty="0">
              <a:solidFill>
                <a:srgbClr val="000000"/>
              </a:solidFill>
            </a:endParaRPr>
          </a:p>
          <a:p>
            <a:pPr algn="ctr"/>
            <a:r>
              <a:rPr lang="en-US" dirty="0">
                <a:solidFill>
                  <a:srgbClr val="FF0000"/>
                </a:solidFill>
              </a:rPr>
              <a:t>Calculate % Yield</a:t>
            </a:r>
          </a:p>
          <a:p>
            <a:pPr algn="ctr"/>
            <a:endParaRPr lang="en-US" sz="1600" dirty="0">
              <a:solidFill>
                <a:srgbClr val="FF0000"/>
              </a:solidFill>
            </a:endParaRPr>
          </a:p>
          <a:p>
            <a:pPr algn="ctr"/>
            <a:r>
              <a:rPr lang="en-US" dirty="0" smtClean="0">
                <a:solidFill>
                  <a:srgbClr val="FF0000"/>
                </a:solidFill>
              </a:rPr>
              <a:t>Complete Report Form pp. 90-91 </a:t>
            </a:r>
            <a:r>
              <a:rPr lang="en-US" dirty="0" smtClean="0"/>
              <a:t>Provide labeled Calculation of % Yield  &amp; answers to questions pg. 91</a:t>
            </a:r>
            <a:endParaRPr lang="en-US" dirty="0"/>
          </a:p>
          <a:p>
            <a:pPr algn="ctr"/>
            <a:endParaRPr lang="en-US" dirty="0"/>
          </a:p>
        </p:txBody>
      </p:sp>
    </p:spTree>
    <p:extLst>
      <p:ext uri="{BB962C8B-B14F-4D97-AF65-F5344CB8AC3E}">
        <p14:creationId xmlns:p14="http://schemas.microsoft.com/office/powerpoint/2010/main" val="4219733928"/>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2" name="Rectangle 2"/>
          <p:cNvSpPr>
            <a:spLocks noGrp="1" noChangeArrowheads="1"/>
          </p:cNvSpPr>
          <p:nvPr>
            <p:ph type="title"/>
          </p:nvPr>
        </p:nvSpPr>
        <p:spPr/>
        <p:txBody>
          <a:bodyPr/>
          <a:lstStyle/>
          <a:p>
            <a:r>
              <a:rPr lang="en-US">
                <a:effectLst>
                  <a:outerShdw blurRad="38100" dist="38100" dir="2700000" algn="tl">
                    <a:srgbClr val="DDDDDD"/>
                  </a:outerShdw>
                </a:effectLst>
                <a:latin typeface="Times New Roman" charset="0"/>
                <a:ea typeface="ＭＳ Ｐゴシック" charset="0"/>
                <a:cs typeface="ＭＳ Ｐゴシック" charset="0"/>
              </a:rPr>
              <a:t>Percent Yield</a:t>
            </a:r>
          </a:p>
        </p:txBody>
      </p:sp>
      <p:sp>
        <p:nvSpPr>
          <p:cNvPr id="80901" name="Rectangle 3"/>
          <p:cNvSpPr>
            <a:spLocks noGrp="1" noChangeArrowheads="1"/>
          </p:cNvSpPr>
          <p:nvPr>
            <p:ph type="body" idx="1"/>
          </p:nvPr>
        </p:nvSpPr>
        <p:spPr>
          <a:xfrm>
            <a:off x="914400" y="1219200"/>
            <a:ext cx="7302500" cy="1828800"/>
          </a:xfrm>
        </p:spPr>
        <p:txBody>
          <a:bodyPr/>
          <a:lstStyle/>
          <a:p>
            <a:pPr>
              <a:buClr>
                <a:schemeClr val="tx1"/>
              </a:buClr>
              <a:buFont typeface="Monotype Sorts" charset="0"/>
              <a:buChar char=""/>
            </a:pPr>
            <a:r>
              <a:rPr lang="en-US" dirty="0">
                <a:latin typeface="Times New Roman" charset="0"/>
                <a:ea typeface="ＭＳ Ｐゴシック" charset="0"/>
                <a:cs typeface="ＭＳ Ｐゴシック" charset="0"/>
              </a:rPr>
              <a:t>In synthesis as in any experiment, it is very difficult and at most times impossible to be perfect. Therefore the actual yield (g) is measured  and compared to the theoretical calculated yield (g). This is the percent yield:</a:t>
            </a:r>
            <a:r>
              <a:rPr lang="en-US" sz="2400" dirty="0">
                <a:latin typeface="Times New Roman" charset="0"/>
                <a:ea typeface="ＭＳ Ｐゴシック" charset="0"/>
                <a:cs typeface="ＭＳ Ｐゴシック" charset="0"/>
              </a:rPr>
              <a:t>					</a:t>
            </a:r>
          </a:p>
          <a:p>
            <a:pPr>
              <a:buClr>
                <a:schemeClr val="tx1"/>
              </a:buClr>
              <a:buFont typeface="Monotype Sorts" charset="0"/>
              <a:buChar char=""/>
            </a:pPr>
            <a:r>
              <a:rPr lang="en-US" dirty="0">
                <a:latin typeface="Times New Roman" charset="0"/>
                <a:ea typeface="ＭＳ Ｐゴシック" charset="0"/>
                <a:cs typeface="ＭＳ Ｐゴシック" charset="0"/>
              </a:rPr>
              <a:t>% Yield = actual (g) / theoretical (g) x 100</a:t>
            </a:r>
          </a:p>
          <a:p>
            <a:pPr>
              <a:buFontTx/>
              <a:buNone/>
            </a:pPr>
            <a:endParaRPr lang="en-US" sz="1200" dirty="0">
              <a:latin typeface="Times New Roman" charset="0"/>
              <a:ea typeface="ＭＳ Ｐゴシック" charset="0"/>
              <a:cs typeface="ＭＳ Ｐゴシック" charset="0"/>
            </a:endParaRPr>
          </a:p>
        </p:txBody>
      </p:sp>
      <p:graphicFrame>
        <p:nvGraphicFramePr>
          <p:cNvPr id="80898" name="Object 2"/>
          <p:cNvGraphicFramePr>
            <a:graphicFrameLocks/>
          </p:cNvGraphicFramePr>
          <p:nvPr/>
        </p:nvGraphicFramePr>
        <p:xfrm>
          <a:off x="7391400" y="4648200"/>
          <a:ext cx="1422400" cy="1460500"/>
        </p:xfrm>
        <a:graphic>
          <a:graphicData uri="http://schemas.openxmlformats.org/presentationml/2006/ole">
            <mc:AlternateContent xmlns:mc="http://schemas.openxmlformats.org/markup-compatibility/2006">
              <mc:Choice xmlns:v="urn:schemas-microsoft-com:vml" Requires="v">
                <p:oleObj spid="_x0000_s80979" r:id="rId4" imgW="1422400" imgH="1460500" progId="">
                  <p:embed/>
                </p:oleObj>
              </mc:Choice>
              <mc:Fallback>
                <p:oleObj r:id="rId4" imgW="1422400" imgH="14605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4648200"/>
                        <a:ext cx="1422400" cy="146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80899" name="Object 3"/>
          <p:cNvGraphicFramePr>
            <a:graphicFrameLocks/>
          </p:cNvGraphicFramePr>
          <p:nvPr/>
        </p:nvGraphicFramePr>
        <p:xfrm>
          <a:off x="1104900" y="1752600"/>
          <a:ext cx="241300" cy="190500"/>
        </p:xfrm>
        <a:graphic>
          <a:graphicData uri="http://schemas.openxmlformats.org/presentationml/2006/ole">
            <mc:AlternateContent xmlns:mc="http://schemas.openxmlformats.org/markup-compatibility/2006">
              <mc:Choice xmlns:v="urn:schemas-microsoft-com:vml" Requires="v">
                <p:oleObj spid="_x0000_s80980" name="Equation" r:id="rId6" imgW="241300" imgH="190500" progId="Equation.3">
                  <p:embed/>
                </p:oleObj>
              </mc:Choice>
              <mc:Fallback>
                <p:oleObj name="Equation" r:id="rId6" imgW="241300" imgH="190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413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graphicFrame>
        <p:nvGraphicFramePr>
          <p:cNvPr id="76802" name="Object 2"/>
          <p:cNvGraphicFramePr>
            <a:graphicFrameLocks/>
          </p:cNvGraphicFramePr>
          <p:nvPr/>
        </p:nvGraphicFramePr>
        <p:xfrm>
          <a:off x="7772400" y="5181600"/>
          <a:ext cx="1371600" cy="1404938"/>
        </p:xfrm>
        <a:graphic>
          <a:graphicData uri="http://schemas.openxmlformats.org/presentationml/2006/ole">
            <mc:AlternateContent xmlns:mc="http://schemas.openxmlformats.org/markup-compatibility/2006">
              <mc:Choice xmlns:v="urn:schemas-microsoft-com:vml" Requires="v">
                <p:oleObj spid="_x0000_s76873" name="Microsoft ClipArt Gallery" r:id="rId3" imgW="1574800" imgH="1612900" progId="">
                  <p:embed/>
                </p:oleObj>
              </mc:Choice>
              <mc:Fallback>
                <p:oleObj name="Microsoft ClipArt Gallery" r:id="rId3" imgW="1574800" imgH="1612900" progId="">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5181600"/>
                        <a:ext cx="1371600" cy="140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6804" name="Rectangle 8"/>
          <p:cNvSpPr>
            <a:spLocks noChangeArrowheads="1"/>
          </p:cNvSpPr>
          <p:nvPr/>
        </p:nvSpPr>
        <p:spPr bwMode="auto">
          <a:xfrm>
            <a:off x="2438400" y="1828800"/>
            <a:ext cx="14668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rgbClr val="FF0000"/>
                </a:solidFill>
                <a:latin typeface="Helvetica" charset="0"/>
              </a:rPr>
              <a:t>Reactant</a:t>
            </a:r>
            <a:r>
              <a:rPr lang="en-US" sz="1400">
                <a:solidFill>
                  <a:srgbClr val="000000"/>
                </a:solidFill>
                <a:latin typeface="Helvetica" charset="0"/>
              </a:rPr>
              <a:t>)</a:t>
            </a:r>
            <a:endParaRPr lang="en-US"/>
          </a:p>
        </p:txBody>
      </p:sp>
      <p:sp>
        <p:nvSpPr>
          <p:cNvPr id="76805" name="Rectangle 9"/>
          <p:cNvSpPr>
            <a:spLocks noChangeArrowheads="1"/>
          </p:cNvSpPr>
          <p:nvPr/>
        </p:nvSpPr>
        <p:spPr bwMode="auto">
          <a:xfrm>
            <a:off x="4760913" y="1835150"/>
            <a:ext cx="13858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rgbClr val="063DE8"/>
                </a:solidFill>
                <a:latin typeface="Helvetica" charset="0"/>
              </a:rPr>
              <a:t>Product</a:t>
            </a:r>
            <a:r>
              <a:rPr lang="en-US" sz="1400">
                <a:solidFill>
                  <a:srgbClr val="000000"/>
                </a:solidFill>
                <a:latin typeface="Helvetica" charset="0"/>
              </a:rPr>
              <a:t>)</a:t>
            </a:r>
            <a:endParaRPr lang="en-US"/>
          </a:p>
        </p:txBody>
      </p:sp>
      <p:sp>
        <p:nvSpPr>
          <p:cNvPr id="76806" name="Line 10"/>
          <p:cNvSpPr>
            <a:spLocks noChangeShapeType="1"/>
          </p:cNvSpPr>
          <p:nvPr/>
        </p:nvSpPr>
        <p:spPr bwMode="auto">
          <a:xfrm>
            <a:off x="4090988" y="1919288"/>
            <a:ext cx="4810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07" name="Freeform 11"/>
          <p:cNvSpPr>
            <a:spLocks/>
          </p:cNvSpPr>
          <p:nvPr/>
        </p:nvSpPr>
        <p:spPr bwMode="auto">
          <a:xfrm>
            <a:off x="4375150" y="1889125"/>
            <a:ext cx="114300" cy="58738"/>
          </a:xfrm>
          <a:custGeom>
            <a:avLst/>
            <a:gdLst>
              <a:gd name="T0" fmla="*/ 0 w 72"/>
              <a:gd name="T1" fmla="*/ 2147483647 h 37"/>
              <a:gd name="T2" fmla="*/ 2147483647 w 72"/>
              <a:gd name="T3" fmla="*/ 2147483647 h 37"/>
              <a:gd name="T4" fmla="*/ 0 w 72"/>
              <a:gd name="T5" fmla="*/ 0 h 37"/>
              <a:gd name="T6" fmla="*/ 2147483647 w 72"/>
              <a:gd name="T7" fmla="*/ 2147483647 h 37"/>
              <a:gd name="T8" fmla="*/ 0 w 72"/>
              <a:gd name="T9" fmla="*/ 2147483647 h 37"/>
              <a:gd name="T10" fmla="*/ 2147483647 w 72"/>
              <a:gd name="T11" fmla="*/ 2147483647 h 37"/>
              <a:gd name="T12" fmla="*/ 0 w 72"/>
              <a:gd name="T13" fmla="*/ 2147483647 h 37"/>
              <a:gd name="T14" fmla="*/ 0 60000 65536"/>
              <a:gd name="T15" fmla="*/ 0 60000 65536"/>
              <a:gd name="T16" fmla="*/ 0 60000 65536"/>
              <a:gd name="T17" fmla="*/ 0 60000 65536"/>
              <a:gd name="T18" fmla="*/ 0 60000 65536"/>
              <a:gd name="T19" fmla="*/ 0 60000 65536"/>
              <a:gd name="T20" fmla="*/ 0 60000 65536"/>
              <a:gd name="T21" fmla="*/ 0 w 72"/>
              <a:gd name="T22" fmla="*/ 0 h 37"/>
              <a:gd name="T23" fmla="*/ 72 w 72"/>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37">
                <a:moveTo>
                  <a:pt x="0" y="19"/>
                </a:moveTo>
                <a:lnTo>
                  <a:pt x="24" y="19"/>
                </a:lnTo>
                <a:lnTo>
                  <a:pt x="0" y="0"/>
                </a:lnTo>
                <a:lnTo>
                  <a:pt x="72" y="19"/>
                </a:lnTo>
                <a:lnTo>
                  <a:pt x="0" y="37"/>
                </a:lnTo>
                <a:lnTo>
                  <a:pt x="24" y="19"/>
                </a:lnTo>
                <a:lnTo>
                  <a:pt x="0" y="19"/>
                </a:lnTo>
                <a:close/>
              </a:path>
            </a:pathLst>
          </a:custGeom>
          <a:solidFill>
            <a:srgbClr val="000000"/>
          </a:solidFill>
          <a:ln w="12700">
            <a:solidFill>
              <a:srgbClr val="000000"/>
            </a:solidFill>
            <a:round/>
            <a:headEnd/>
            <a:tailEnd/>
          </a:ln>
        </p:spPr>
        <p:txBody>
          <a:bodyPr/>
          <a:lstStyle/>
          <a:p>
            <a:endParaRPr lang="en-US"/>
          </a:p>
        </p:txBody>
      </p:sp>
      <p:sp>
        <p:nvSpPr>
          <p:cNvPr id="76808" name="Line 12"/>
          <p:cNvSpPr>
            <a:spLocks noChangeShapeType="1"/>
          </p:cNvSpPr>
          <p:nvPr/>
        </p:nvSpPr>
        <p:spPr bwMode="auto">
          <a:xfrm>
            <a:off x="1066800" y="4013200"/>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09" name="Rectangle 13"/>
          <p:cNvSpPr>
            <a:spLocks noChangeArrowheads="1"/>
          </p:cNvSpPr>
          <p:nvPr/>
        </p:nvSpPr>
        <p:spPr bwMode="auto">
          <a:xfrm>
            <a:off x="1143000" y="36576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rgbClr val="FF0000"/>
                </a:solidFill>
                <a:latin typeface="Helvetica" charset="0"/>
              </a:rPr>
              <a:t>R</a:t>
            </a:r>
            <a:r>
              <a:rPr lang="en-US" sz="1400">
                <a:solidFill>
                  <a:srgbClr val="000000"/>
                </a:solidFill>
                <a:latin typeface="Helvetica" charset="0"/>
              </a:rPr>
              <a:t>)</a:t>
            </a:r>
          </a:p>
        </p:txBody>
      </p:sp>
      <p:sp>
        <p:nvSpPr>
          <p:cNvPr id="76810" name="Rectangle 14"/>
          <p:cNvSpPr>
            <a:spLocks noChangeArrowheads="1"/>
          </p:cNvSpPr>
          <p:nvPr/>
        </p:nvSpPr>
        <p:spPr bwMode="auto">
          <a:xfrm>
            <a:off x="2441575" y="4259263"/>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rgbClr val="FF0000"/>
                </a:solidFill>
                <a:latin typeface="Helvetica" charset="0"/>
              </a:rPr>
              <a:t>R</a:t>
            </a:r>
            <a:r>
              <a:rPr lang="en-US" sz="1400">
                <a:solidFill>
                  <a:srgbClr val="000000"/>
                </a:solidFill>
                <a:latin typeface="Helvetica" charset="0"/>
              </a:rPr>
              <a:t>)</a:t>
            </a:r>
          </a:p>
        </p:txBody>
      </p:sp>
      <p:sp>
        <p:nvSpPr>
          <p:cNvPr id="76811" name="Rectangle 15"/>
          <p:cNvSpPr>
            <a:spLocks noChangeArrowheads="1"/>
          </p:cNvSpPr>
          <p:nvPr/>
        </p:nvSpPr>
        <p:spPr bwMode="auto">
          <a:xfrm>
            <a:off x="2546350" y="4572000"/>
            <a:ext cx="79851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8000"/>
                </a:solidFill>
                <a:latin typeface="Helvetica" charset="0"/>
              </a:rPr>
              <a:t> (</a:t>
            </a:r>
            <a:r>
              <a:rPr lang="en-US" sz="1400" i="1">
                <a:solidFill>
                  <a:srgbClr val="008000"/>
                </a:solidFill>
                <a:latin typeface="Helvetica" charset="0"/>
              </a:rPr>
              <a:t>Divide</a:t>
            </a:r>
            <a:r>
              <a:rPr lang="en-US" sz="1400">
                <a:solidFill>
                  <a:srgbClr val="008000"/>
                </a:solidFill>
                <a:latin typeface="Helvetica" charset="0"/>
              </a:rPr>
              <a:t>)</a:t>
            </a:r>
          </a:p>
          <a:p>
            <a:endParaRPr lang="en-US" sz="1400">
              <a:solidFill>
                <a:srgbClr val="000000"/>
              </a:solidFill>
              <a:latin typeface="Helvetica" charset="0"/>
            </a:endParaRPr>
          </a:p>
          <a:p>
            <a:r>
              <a:rPr lang="en-US" sz="1400">
                <a:solidFill>
                  <a:srgbClr val="DF9255"/>
                </a:solidFill>
                <a:latin typeface="Helvetica" charset="0"/>
              </a:rPr>
              <a:t>Mass </a:t>
            </a:r>
            <a:r>
              <a:rPr lang="en-US" sz="1400">
                <a:solidFill>
                  <a:srgbClr val="000000"/>
                </a:solidFill>
                <a:latin typeface="Helvetica" charset="0"/>
              </a:rPr>
              <a:t> (</a:t>
            </a:r>
            <a:r>
              <a:rPr lang="en-US" sz="1400">
                <a:solidFill>
                  <a:srgbClr val="FF0000"/>
                </a:solidFill>
                <a:latin typeface="Helvetica" charset="0"/>
              </a:rPr>
              <a:t>R</a:t>
            </a:r>
            <a:r>
              <a:rPr lang="en-US" sz="1400">
                <a:solidFill>
                  <a:srgbClr val="000000"/>
                </a:solidFill>
                <a:latin typeface="Helvetica" charset="0"/>
              </a:rPr>
              <a:t>)</a:t>
            </a:r>
            <a:r>
              <a:rPr lang="en-US" sz="1400">
                <a:solidFill>
                  <a:srgbClr val="FF0000"/>
                </a:solidFill>
                <a:latin typeface="Helvetica" charset="0"/>
              </a:rPr>
              <a:t> </a:t>
            </a:r>
            <a:r>
              <a:rPr lang="en-US">
                <a:solidFill>
                  <a:srgbClr val="000000"/>
                </a:solidFill>
                <a:latin typeface="Helvetica" charset="0"/>
              </a:rPr>
              <a:t> </a:t>
            </a:r>
            <a:endParaRPr lang="en-US"/>
          </a:p>
        </p:txBody>
      </p:sp>
      <p:sp>
        <p:nvSpPr>
          <p:cNvPr id="76812" name="Rectangle 16"/>
          <p:cNvSpPr>
            <a:spLocks noChangeArrowheads="1"/>
          </p:cNvSpPr>
          <p:nvPr/>
        </p:nvSpPr>
        <p:spPr bwMode="auto">
          <a:xfrm>
            <a:off x="2378075" y="48133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by </a:t>
            </a:r>
            <a:r>
              <a:rPr lang="en-US" sz="1400">
                <a:solidFill>
                  <a:srgbClr val="DF9255"/>
                </a:solidFill>
                <a:latin typeface="Helvetica" charset="0"/>
              </a:rPr>
              <a:t>Molar</a:t>
            </a:r>
          </a:p>
        </p:txBody>
      </p:sp>
      <p:sp>
        <p:nvSpPr>
          <p:cNvPr id="76813" name="Line 17"/>
          <p:cNvSpPr>
            <a:spLocks noChangeShapeType="1"/>
          </p:cNvSpPr>
          <p:nvPr/>
        </p:nvSpPr>
        <p:spPr bwMode="auto">
          <a:xfrm>
            <a:off x="229711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14" name="Rectangle 18"/>
          <p:cNvSpPr>
            <a:spLocks noChangeArrowheads="1"/>
          </p:cNvSpPr>
          <p:nvPr/>
        </p:nvSpPr>
        <p:spPr bwMode="auto">
          <a:xfrm>
            <a:off x="2492375" y="3644900"/>
            <a:ext cx="768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rgbClr val="FF0000"/>
                </a:solidFill>
                <a:latin typeface="Helvetica" charset="0"/>
              </a:rPr>
              <a:t>R</a:t>
            </a:r>
            <a:r>
              <a:rPr lang="en-US" sz="1400">
                <a:solidFill>
                  <a:srgbClr val="000000"/>
                </a:solidFill>
                <a:latin typeface="Helvetica" charset="0"/>
              </a:rPr>
              <a:t>)</a:t>
            </a:r>
          </a:p>
        </p:txBody>
      </p:sp>
      <p:sp>
        <p:nvSpPr>
          <p:cNvPr id="76815" name="Rectangle 19"/>
          <p:cNvSpPr>
            <a:spLocks noChangeArrowheads="1"/>
          </p:cNvSpPr>
          <p:nvPr/>
        </p:nvSpPr>
        <p:spPr bwMode="auto">
          <a:xfrm>
            <a:off x="5334000" y="3581400"/>
            <a:ext cx="8286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rgbClr val="3366FF"/>
                </a:solidFill>
                <a:latin typeface="Helvetica" charset="0"/>
              </a:rPr>
              <a:t>P</a:t>
            </a:r>
            <a:r>
              <a:rPr lang="en-US" sz="1400">
                <a:solidFill>
                  <a:srgbClr val="000000"/>
                </a:solidFill>
                <a:latin typeface="Helvetica" charset="0"/>
              </a:rPr>
              <a:t>)</a:t>
            </a:r>
          </a:p>
        </p:txBody>
      </p:sp>
      <p:sp>
        <p:nvSpPr>
          <p:cNvPr id="76816" name="Rectangle 20"/>
          <p:cNvSpPr>
            <a:spLocks noChangeArrowheads="1"/>
          </p:cNvSpPr>
          <p:nvPr/>
        </p:nvSpPr>
        <p:spPr bwMode="auto">
          <a:xfrm>
            <a:off x="7107238" y="3914775"/>
            <a:ext cx="9874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grams (</a:t>
            </a:r>
            <a:r>
              <a:rPr lang="en-US" sz="1400">
                <a:solidFill>
                  <a:srgbClr val="3366FF"/>
                </a:solidFill>
                <a:latin typeface="Helvetica" charset="0"/>
              </a:rPr>
              <a:t>P</a:t>
            </a:r>
            <a:r>
              <a:rPr lang="en-US" sz="1400">
                <a:solidFill>
                  <a:srgbClr val="000000"/>
                </a:solidFill>
                <a:latin typeface="Helvetica" charset="0"/>
              </a:rPr>
              <a:t>)</a:t>
            </a:r>
          </a:p>
        </p:txBody>
      </p:sp>
      <p:sp>
        <p:nvSpPr>
          <p:cNvPr id="76817" name="Rectangle 21"/>
          <p:cNvSpPr>
            <a:spLocks noChangeArrowheads="1"/>
          </p:cNvSpPr>
          <p:nvPr/>
        </p:nvSpPr>
        <p:spPr bwMode="auto">
          <a:xfrm>
            <a:off x="5413375" y="4267200"/>
            <a:ext cx="758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rgbClr val="3366FF"/>
                </a:solidFill>
                <a:latin typeface="Helvetica" charset="0"/>
              </a:rPr>
              <a:t>P</a:t>
            </a:r>
            <a:r>
              <a:rPr lang="en-US" sz="1400">
                <a:solidFill>
                  <a:srgbClr val="000000"/>
                </a:solidFill>
                <a:latin typeface="Helvetica" charset="0"/>
              </a:rPr>
              <a:t>)</a:t>
            </a:r>
          </a:p>
        </p:txBody>
      </p:sp>
      <p:sp>
        <p:nvSpPr>
          <p:cNvPr id="76818" name="Line 24"/>
          <p:cNvSpPr>
            <a:spLocks noChangeShapeType="1"/>
          </p:cNvSpPr>
          <p:nvPr/>
        </p:nvSpPr>
        <p:spPr bwMode="auto">
          <a:xfrm>
            <a:off x="508476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19" name="Line 25"/>
          <p:cNvSpPr>
            <a:spLocks noChangeShapeType="1"/>
          </p:cNvSpPr>
          <p:nvPr/>
        </p:nvSpPr>
        <p:spPr bwMode="auto">
          <a:xfrm>
            <a:off x="3538538" y="3025775"/>
            <a:ext cx="1587"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20" name="Line 26"/>
          <p:cNvSpPr>
            <a:spLocks noChangeShapeType="1"/>
          </p:cNvSpPr>
          <p:nvPr/>
        </p:nvSpPr>
        <p:spPr bwMode="auto">
          <a:xfrm>
            <a:off x="6708775" y="3983038"/>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21" name="Line 27"/>
          <p:cNvSpPr>
            <a:spLocks noChangeShapeType="1"/>
          </p:cNvSpPr>
          <p:nvPr/>
        </p:nvSpPr>
        <p:spPr bwMode="auto">
          <a:xfrm>
            <a:off x="6721475" y="4087813"/>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22" name="Rectangle 28"/>
          <p:cNvSpPr>
            <a:spLocks noChangeArrowheads="1"/>
          </p:cNvSpPr>
          <p:nvPr/>
        </p:nvSpPr>
        <p:spPr bwMode="auto">
          <a:xfrm>
            <a:off x="3835400" y="2254250"/>
            <a:ext cx="5127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8000"/>
                </a:solidFill>
                <a:latin typeface="Helvetica" charset="0"/>
              </a:rPr>
              <a:t>Moles</a:t>
            </a:r>
            <a:endParaRPr lang="en-US"/>
          </a:p>
        </p:txBody>
      </p:sp>
      <p:sp>
        <p:nvSpPr>
          <p:cNvPr id="76823" name="Rectangle 30"/>
          <p:cNvSpPr>
            <a:spLocks noChangeArrowheads="1"/>
          </p:cNvSpPr>
          <p:nvPr/>
        </p:nvSpPr>
        <p:spPr bwMode="auto">
          <a:xfrm>
            <a:off x="3835400" y="25146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CC6600"/>
                </a:solidFill>
                <a:latin typeface="Helvetica" charset="0"/>
              </a:rPr>
              <a:t>Molar Mass</a:t>
            </a:r>
            <a:endParaRPr lang="en-US"/>
          </a:p>
        </p:txBody>
      </p:sp>
      <p:sp>
        <p:nvSpPr>
          <p:cNvPr id="76824" name="Rectangle 32"/>
          <p:cNvSpPr>
            <a:spLocks noChangeArrowheads="1"/>
          </p:cNvSpPr>
          <p:nvPr/>
        </p:nvSpPr>
        <p:spPr bwMode="auto">
          <a:xfrm>
            <a:off x="3886200" y="3657600"/>
            <a:ext cx="884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 </a:t>
            </a:r>
            <a:r>
              <a:rPr lang="en-US" sz="1800">
                <a:solidFill>
                  <a:srgbClr val="000000"/>
                </a:solidFill>
                <a:latin typeface="Helvetica" charset="0"/>
              </a:rPr>
              <a:t>mol (</a:t>
            </a:r>
            <a:r>
              <a:rPr lang="en-US" sz="1400">
                <a:solidFill>
                  <a:schemeClr val="accent2"/>
                </a:solidFill>
                <a:latin typeface="Helvetica" charset="0"/>
              </a:rPr>
              <a:t>P</a:t>
            </a:r>
            <a:r>
              <a:rPr lang="en-US" sz="1400">
                <a:solidFill>
                  <a:srgbClr val="000000"/>
                </a:solidFill>
                <a:latin typeface="Helvetica" charset="0"/>
              </a:rPr>
              <a:t>)</a:t>
            </a:r>
            <a:endParaRPr lang="en-US" sz="1400">
              <a:solidFill>
                <a:schemeClr val="accent2"/>
              </a:solidFill>
              <a:latin typeface="Helvetica" charset="0"/>
            </a:endParaRPr>
          </a:p>
        </p:txBody>
      </p:sp>
      <p:sp>
        <p:nvSpPr>
          <p:cNvPr id="76825" name="Rectangle 33"/>
          <p:cNvSpPr>
            <a:spLocks noChangeArrowheads="1"/>
          </p:cNvSpPr>
          <p:nvPr/>
        </p:nvSpPr>
        <p:spPr bwMode="auto">
          <a:xfrm>
            <a:off x="3886200" y="4114800"/>
            <a:ext cx="877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a:t>
            </a:r>
            <a:r>
              <a:rPr lang="en-US" sz="1800">
                <a:solidFill>
                  <a:srgbClr val="000000"/>
                </a:solidFill>
                <a:latin typeface="Helvetica" charset="0"/>
              </a:rPr>
              <a:t> mol </a:t>
            </a:r>
            <a:r>
              <a:rPr lang="en-US" sz="1400">
                <a:solidFill>
                  <a:srgbClr val="000000"/>
                </a:solidFill>
                <a:latin typeface="Helvetica" charset="0"/>
              </a:rPr>
              <a:t>(</a:t>
            </a:r>
            <a:r>
              <a:rPr lang="en-US" sz="1400">
                <a:solidFill>
                  <a:srgbClr val="FF0000"/>
                </a:solidFill>
                <a:latin typeface="Helvetica" charset="0"/>
              </a:rPr>
              <a:t>R</a:t>
            </a:r>
            <a:r>
              <a:rPr lang="en-US" sz="1400">
                <a:solidFill>
                  <a:srgbClr val="000000"/>
                </a:solidFill>
                <a:latin typeface="Helvetica" charset="0"/>
              </a:rPr>
              <a:t>)</a:t>
            </a:r>
            <a:r>
              <a:rPr lang="en-US" sz="1800">
                <a:solidFill>
                  <a:srgbClr val="000000"/>
                </a:solidFill>
                <a:latin typeface="Helvetica" charset="0"/>
              </a:rPr>
              <a:t> </a:t>
            </a:r>
          </a:p>
        </p:txBody>
      </p:sp>
      <p:sp>
        <p:nvSpPr>
          <p:cNvPr id="76826" name="Oval 34"/>
          <p:cNvSpPr>
            <a:spLocks noChangeArrowheads="1"/>
          </p:cNvSpPr>
          <p:nvPr/>
        </p:nvSpPr>
        <p:spPr bwMode="auto">
          <a:xfrm>
            <a:off x="3810000" y="3249613"/>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27" name="Rectangle 35"/>
          <p:cNvSpPr>
            <a:spLocks noChangeArrowheads="1"/>
          </p:cNvSpPr>
          <p:nvPr/>
        </p:nvSpPr>
        <p:spPr bwMode="auto">
          <a:xfrm>
            <a:off x="3733800" y="4872038"/>
            <a:ext cx="15605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i="1">
                <a:solidFill>
                  <a:srgbClr val="000000"/>
                </a:solidFill>
                <a:latin typeface="Helvetica" charset="0"/>
              </a:rPr>
              <a:t>"Gatekeepers</a:t>
            </a:r>
            <a:r>
              <a:rPr lang="ja-JP" altLang="en-US" sz="1400" i="1">
                <a:solidFill>
                  <a:srgbClr val="000000"/>
                </a:solidFill>
                <a:latin typeface="Helvetica" charset="0"/>
              </a:rPr>
              <a:t>”</a:t>
            </a:r>
            <a:endParaRPr lang="en-US" sz="1400" i="1">
              <a:solidFill>
                <a:srgbClr val="000000"/>
              </a:solidFill>
              <a:latin typeface="Helvetica" charset="0"/>
            </a:endParaRPr>
          </a:p>
          <a:p>
            <a:r>
              <a:rPr lang="en-US" sz="1400" i="1">
                <a:solidFill>
                  <a:srgbClr val="000000"/>
                </a:solidFill>
                <a:latin typeface="Helvetica" charset="0"/>
              </a:rPr>
              <a:t>from</a:t>
            </a:r>
          </a:p>
          <a:p>
            <a:r>
              <a:rPr lang="en-US" sz="1400" i="1">
                <a:solidFill>
                  <a:srgbClr val="000000"/>
                </a:solidFill>
                <a:latin typeface="Helvetica" charset="0"/>
              </a:rPr>
              <a:t>Balanced reaction</a:t>
            </a:r>
            <a:endParaRPr lang="en-US"/>
          </a:p>
        </p:txBody>
      </p:sp>
      <p:sp>
        <p:nvSpPr>
          <p:cNvPr id="37" name="Rectangle 2"/>
          <p:cNvSpPr txBox="1">
            <a:spLocks noChangeArrowheads="1"/>
          </p:cNvSpPr>
          <p:nvPr/>
        </p:nvSpPr>
        <p:spPr bwMode="auto">
          <a:xfrm>
            <a:off x="1296988" y="304800"/>
            <a:ext cx="7770812" cy="1123950"/>
          </a:xfrm>
          <a:prstGeom prst="rect">
            <a:avLst/>
          </a:prstGeom>
          <a:noFill/>
          <a:ln w="12700">
            <a:noFill/>
            <a:miter lim="800000"/>
            <a:headEnd/>
            <a:tailEnd/>
          </a:ln>
          <a:effec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200" i="1">
                <a:solidFill>
                  <a:srgbClr val="450045"/>
                </a:solidFill>
                <a:effectLst>
                  <a:outerShdw blurRad="38100" dist="38100" dir="2700000" algn="tl">
                    <a:srgbClr val="DDDDDD"/>
                  </a:outerShdw>
                </a:effectLst>
              </a:rPr>
              <a:t>Theoretical (Yield) Mass Calculations </a:t>
            </a:r>
          </a:p>
          <a:p>
            <a:pPr algn="ctr" eaLnBrk="1" hangingPunct="1"/>
            <a:r>
              <a:rPr lang="en-US" sz="3200" i="1">
                <a:solidFill>
                  <a:srgbClr val="450045"/>
                </a:solidFill>
                <a:effectLst>
                  <a:outerShdw blurRad="38100" dist="38100" dir="2700000" algn="tl">
                    <a:srgbClr val="DDDDDD"/>
                  </a:outerShdw>
                </a:effectLst>
              </a:rPr>
              <a:t>Reactant       Product</a:t>
            </a:r>
          </a:p>
        </p:txBody>
      </p:sp>
      <p:sp>
        <p:nvSpPr>
          <p:cNvPr id="76829" name="Rectangle 15"/>
          <p:cNvSpPr>
            <a:spLocks noChangeArrowheads="1"/>
          </p:cNvSpPr>
          <p:nvPr/>
        </p:nvSpPr>
        <p:spPr bwMode="auto">
          <a:xfrm>
            <a:off x="5486400" y="4648200"/>
            <a:ext cx="987425"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a:t>
            </a:r>
            <a:r>
              <a:rPr lang="en-US" sz="1400">
                <a:solidFill>
                  <a:srgbClr val="008000"/>
                </a:solidFill>
                <a:latin typeface="Helvetica" charset="0"/>
              </a:rPr>
              <a:t>(</a:t>
            </a:r>
            <a:r>
              <a:rPr lang="en-US" sz="1400" i="1">
                <a:solidFill>
                  <a:srgbClr val="008000"/>
                </a:solidFill>
                <a:latin typeface="Helvetica" charset="0"/>
              </a:rPr>
              <a:t>Multiply</a:t>
            </a:r>
            <a:r>
              <a:rPr lang="en-US" sz="1400">
                <a:solidFill>
                  <a:srgbClr val="008000"/>
                </a:solidFill>
                <a:latin typeface="Helvetica" charset="0"/>
              </a:rPr>
              <a:t>)</a:t>
            </a:r>
          </a:p>
          <a:p>
            <a:endParaRPr lang="en-US" sz="1400">
              <a:solidFill>
                <a:srgbClr val="000000"/>
              </a:solidFill>
              <a:latin typeface="Helvetica" charset="0"/>
            </a:endParaRPr>
          </a:p>
          <a:p>
            <a:endParaRPr lang="en-US" sz="1400">
              <a:solidFill>
                <a:srgbClr val="000000"/>
              </a:solidFill>
              <a:latin typeface="Helvetica" charset="0"/>
            </a:endParaRPr>
          </a:p>
          <a:p>
            <a:r>
              <a:rPr lang="en-US" sz="1400">
                <a:solidFill>
                  <a:srgbClr val="000000"/>
                </a:solidFill>
                <a:latin typeface="Helvetica" charset="0"/>
              </a:rPr>
              <a:t>    </a:t>
            </a:r>
            <a:r>
              <a:rPr lang="en-US" sz="1400">
                <a:solidFill>
                  <a:srgbClr val="DF9255"/>
                </a:solidFill>
                <a:latin typeface="Helvetica" charset="0"/>
              </a:rPr>
              <a:t>Mass</a:t>
            </a:r>
            <a:r>
              <a:rPr lang="en-US" sz="1400">
                <a:solidFill>
                  <a:srgbClr val="000000"/>
                </a:solidFill>
                <a:latin typeface="Helvetica" charset="0"/>
              </a:rPr>
              <a:t>  (</a:t>
            </a:r>
            <a:r>
              <a:rPr lang="en-US" sz="1400">
                <a:solidFill>
                  <a:srgbClr val="3366FF"/>
                </a:solidFill>
                <a:latin typeface="Helvetica" charset="0"/>
              </a:rPr>
              <a:t>P</a:t>
            </a:r>
            <a:r>
              <a:rPr lang="en-US" sz="1400">
                <a:solidFill>
                  <a:srgbClr val="000000"/>
                </a:solidFill>
                <a:latin typeface="Helvetica" charset="0"/>
              </a:rPr>
              <a:t>)</a:t>
            </a:r>
          </a:p>
        </p:txBody>
      </p:sp>
      <p:sp>
        <p:nvSpPr>
          <p:cNvPr id="76830" name="Rectangle 16"/>
          <p:cNvSpPr>
            <a:spLocks noChangeArrowheads="1"/>
          </p:cNvSpPr>
          <p:nvPr/>
        </p:nvSpPr>
        <p:spPr bwMode="auto">
          <a:xfrm>
            <a:off x="5410200" y="49530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by </a:t>
            </a:r>
            <a:r>
              <a:rPr lang="en-US" sz="1400">
                <a:solidFill>
                  <a:srgbClr val="DF9255"/>
                </a:solidFill>
                <a:latin typeface="Helvetica" charset="0"/>
              </a:rPr>
              <a:t>Molar</a:t>
            </a:r>
          </a:p>
        </p:txBody>
      </p:sp>
      <p:cxnSp>
        <p:nvCxnSpPr>
          <p:cNvPr id="76831" name="Straight Arrow Connector 33"/>
          <p:cNvCxnSpPr>
            <a:cxnSpLocks noChangeShapeType="1"/>
          </p:cNvCxnSpPr>
          <p:nvPr/>
        </p:nvCxnSpPr>
        <p:spPr bwMode="auto">
          <a:xfrm>
            <a:off x="5105400" y="1143000"/>
            <a:ext cx="381000" cy="1588"/>
          </a:xfrm>
          <a:prstGeom prst="straightConnector1">
            <a:avLst/>
          </a:prstGeom>
          <a:noFill/>
          <a:ln w="12700">
            <a:solidFill>
              <a:srgbClr val="000090"/>
            </a:solidFill>
            <a:round/>
            <a:headEnd/>
            <a:tailEnd type="arrow" w="med" len="med"/>
          </a:ln>
          <a:extLst>
            <a:ext uri="{909E8E84-426E-40dd-AFC4-6F175D3DCCD1}">
              <a14:hiddenFill xmlns:a14="http://schemas.microsoft.com/office/drawing/2010/main">
                <a:noFill/>
              </a14:hiddenFill>
            </a:ext>
          </a:extLst>
        </p:spPr>
      </p:cxnSp>
      <p:sp>
        <p:nvSpPr>
          <p:cNvPr id="76832" name="Rectangle 31"/>
          <p:cNvSpPr>
            <a:spLocks noChangeArrowheads="1"/>
          </p:cNvSpPr>
          <p:nvPr/>
        </p:nvSpPr>
        <p:spPr bwMode="auto">
          <a:xfrm>
            <a:off x="3733800" y="2927350"/>
            <a:ext cx="11826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6005AF"/>
                </a:solidFill>
                <a:latin typeface="Helvetica" charset="0"/>
              </a:rPr>
              <a:t>Stoichiometry</a:t>
            </a:r>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sp>
        <p:nvSpPr>
          <p:cNvPr id="77827" name="Line 10"/>
          <p:cNvSpPr>
            <a:spLocks noChangeShapeType="1"/>
          </p:cNvSpPr>
          <p:nvPr/>
        </p:nvSpPr>
        <p:spPr bwMode="auto">
          <a:xfrm>
            <a:off x="4195763" y="2979738"/>
            <a:ext cx="4810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28" name="Freeform 11"/>
          <p:cNvSpPr>
            <a:spLocks/>
          </p:cNvSpPr>
          <p:nvPr/>
        </p:nvSpPr>
        <p:spPr bwMode="auto">
          <a:xfrm>
            <a:off x="4556125" y="2981325"/>
            <a:ext cx="114300" cy="58738"/>
          </a:xfrm>
          <a:custGeom>
            <a:avLst/>
            <a:gdLst>
              <a:gd name="T0" fmla="*/ 0 w 72"/>
              <a:gd name="T1" fmla="*/ 2147483647 h 37"/>
              <a:gd name="T2" fmla="*/ 2147483647 w 72"/>
              <a:gd name="T3" fmla="*/ 2147483647 h 37"/>
              <a:gd name="T4" fmla="*/ 0 w 72"/>
              <a:gd name="T5" fmla="*/ 0 h 37"/>
              <a:gd name="T6" fmla="*/ 2147483647 w 72"/>
              <a:gd name="T7" fmla="*/ 2147483647 h 37"/>
              <a:gd name="T8" fmla="*/ 0 w 72"/>
              <a:gd name="T9" fmla="*/ 2147483647 h 37"/>
              <a:gd name="T10" fmla="*/ 2147483647 w 72"/>
              <a:gd name="T11" fmla="*/ 2147483647 h 37"/>
              <a:gd name="T12" fmla="*/ 0 w 72"/>
              <a:gd name="T13" fmla="*/ 2147483647 h 37"/>
              <a:gd name="T14" fmla="*/ 0 60000 65536"/>
              <a:gd name="T15" fmla="*/ 0 60000 65536"/>
              <a:gd name="T16" fmla="*/ 0 60000 65536"/>
              <a:gd name="T17" fmla="*/ 0 60000 65536"/>
              <a:gd name="T18" fmla="*/ 0 60000 65536"/>
              <a:gd name="T19" fmla="*/ 0 60000 65536"/>
              <a:gd name="T20" fmla="*/ 0 60000 65536"/>
              <a:gd name="T21" fmla="*/ 0 w 72"/>
              <a:gd name="T22" fmla="*/ 0 h 37"/>
              <a:gd name="T23" fmla="*/ 72 w 72"/>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37">
                <a:moveTo>
                  <a:pt x="0" y="19"/>
                </a:moveTo>
                <a:lnTo>
                  <a:pt x="24" y="19"/>
                </a:lnTo>
                <a:lnTo>
                  <a:pt x="0" y="0"/>
                </a:lnTo>
                <a:lnTo>
                  <a:pt x="72" y="19"/>
                </a:lnTo>
                <a:lnTo>
                  <a:pt x="0" y="37"/>
                </a:lnTo>
                <a:lnTo>
                  <a:pt x="24" y="19"/>
                </a:lnTo>
                <a:lnTo>
                  <a:pt x="0" y="19"/>
                </a:lnTo>
                <a:close/>
              </a:path>
            </a:pathLst>
          </a:custGeom>
          <a:solidFill>
            <a:srgbClr val="000000"/>
          </a:solidFill>
          <a:ln w="12700">
            <a:solidFill>
              <a:srgbClr val="000000"/>
            </a:solidFill>
            <a:round/>
            <a:headEnd/>
            <a:tailEnd/>
          </a:ln>
        </p:spPr>
        <p:txBody>
          <a:bodyPr/>
          <a:lstStyle/>
          <a:p>
            <a:endParaRPr lang="en-US"/>
          </a:p>
        </p:txBody>
      </p:sp>
      <p:sp>
        <p:nvSpPr>
          <p:cNvPr id="77829" name="Line 12"/>
          <p:cNvSpPr>
            <a:spLocks noChangeShapeType="1"/>
          </p:cNvSpPr>
          <p:nvPr/>
        </p:nvSpPr>
        <p:spPr bwMode="auto">
          <a:xfrm>
            <a:off x="1138238" y="4816475"/>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0" name="Rectangle 13"/>
          <p:cNvSpPr>
            <a:spLocks noChangeArrowheads="1"/>
          </p:cNvSpPr>
          <p:nvPr/>
        </p:nvSpPr>
        <p:spPr bwMode="auto">
          <a:xfrm>
            <a:off x="985838" y="4460875"/>
            <a:ext cx="13570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dirty="0" smtClean="0">
                <a:solidFill>
                  <a:srgbClr val="000000"/>
                </a:solidFill>
                <a:latin typeface="Helvetica" charset="0"/>
              </a:rPr>
              <a:t>6.00 </a:t>
            </a:r>
            <a:r>
              <a:rPr lang="en-US" sz="1400" dirty="0">
                <a:solidFill>
                  <a:srgbClr val="000000"/>
                </a:solidFill>
                <a:latin typeface="Helvetica" charset="0"/>
              </a:rPr>
              <a:t>grams (</a:t>
            </a:r>
            <a:r>
              <a:rPr lang="en-US" sz="1400" dirty="0">
                <a:solidFill>
                  <a:schemeClr val="accent1"/>
                </a:solidFill>
                <a:latin typeface="Helvetica" charset="0"/>
              </a:rPr>
              <a:t>SA</a:t>
            </a:r>
            <a:r>
              <a:rPr lang="en-US" sz="1400" dirty="0">
                <a:solidFill>
                  <a:srgbClr val="000000"/>
                </a:solidFill>
                <a:latin typeface="Helvetica" charset="0"/>
              </a:rPr>
              <a:t>)</a:t>
            </a:r>
          </a:p>
        </p:txBody>
      </p:sp>
      <p:sp>
        <p:nvSpPr>
          <p:cNvPr id="77831" name="Rectangle 14"/>
          <p:cNvSpPr>
            <a:spLocks noChangeArrowheads="1"/>
          </p:cNvSpPr>
          <p:nvPr/>
        </p:nvSpPr>
        <p:spPr bwMode="auto">
          <a:xfrm>
            <a:off x="2513013" y="5062538"/>
            <a:ext cx="957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a:t>
            </a:r>
            <a:r>
              <a:rPr lang="en-US" sz="1400">
                <a:solidFill>
                  <a:srgbClr val="000000"/>
                </a:solidFill>
                <a:latin typeface="Helvetica" charset="0"/>
              </a:rPr>
              <a:t>)</a:t>
            </a:r>
          </a:p>
        </p:txBody>
      </p:sp>
      <p:sp>
        <p:nvSpPr>
          <p:cNvPr id="77832" name="Rectangle 15"/>
          <p:cNvSpPr>
            <a:spLocks noChangeArrowheads="1"/>
          </p:cNvSpPr>
          <p:nvPr/>
        </p:nvSpPr>
        <p:spPr bwMode="auto">
          <a:xfrm>
            <a:off x="2449513" y="5360988"/>
            <a:ext cx="93503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7833" name="Rectangle 16"/>
          <p:cNvSpPr>
            <a:spLocks noChangeArrowheads="1"/>
          </p:cNvSpPr>
          <p:nvPr/>
        </p:nvSpPr>
        <p:spPr bwMode="auto">
          <a:xfrm>
            <a:off x="2449513" y="5586413"/>
            <a:ext cx="11033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1"/>
                </a:solidFill>
                <a:latin typeface="Helvetica" charset="0"/>
              </a:rPr>
              <a:t>SA</a:t>
            </a:r>
            <a:r>
              <a:rPr lang="en-US" sz="1400">
                <a:solidFill>
                  <a:srgbClr val="000000"/>
                </a:solidFill>
                <a:latin typeface="Helvetica" charset="0"/>
              </a:rPr>
              <a:t>)</a:t>
            </a:r>
          </a:p>
        </p:txBody>
      </p:sp>
      <p:sp>
        <p:nvSpPr>
          <p:cNvPr id="77834" name="Line 17"/>
          <p:cNvSpPr>
            <a:spLocks noChangeShapeType="1"/>
          </p:cNvSpPr>
          <p:nvPr/>
        </p:nvSpPr>
        <p:spPr bwMode="auto">
          <a:xfrm>
            <a:off x="236855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5" name="Rectangle 18"/>
          <p:cNvSpPr>
            <a:spLocks noChangeArrowheads="1"/>
          </p:cNvSpPr>
          <p:nvPr/>
        </p:nvSpPr>
        <p:spPr bwMode="auto">
          <a:xfrm>
            <a:off x="2563813" y="4448175"/>
            <a:ext cx="887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1"/>
                </a:solidFill>
                <a:latin typeface="Helvetica" charset="0"/>
              </a:rPr>
              <a:t>SA</a:t>
            </a:r>
            <a:r>
              <a:rPr lang="en-US" sz="1400">
                <a:solidFill>
                  <a:srgbClr val="000000"/>
                </a:solidFill>
                <a:latin typeface="Helvetica" charset="0"/>
              </a:rPr>
              <a:t>)</a:t>
            </a:r>
          </a:p>
        </p:txBody>
      </p:sp>
      <p:sp>
        <p:nvSpPr>
          <p:cNvPr id="77836" name="Rectangle 19"/>
          <p:cNvSpPr>
            <a:spLocks noChangeArrowheads="1"/>
          </p:cNvSpPr>
          <p:nvPr/>
        </p:nvSpPr>
        <p:spPr bwMode="auto">
          <a:xfrm>
            <a:off x="5391150" y="3984625"/>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a:t>
            </a:r>
          </a:p>
        </p:txBody>
      </p:sp>
      <p:sp>
        <p:nvSpPr>
          <p:cNvPr id="77837" name="Rectangle 20"/>
          <p:cNvSpPr>
            <a:spLocks noChangeArrowheads="1"/>
          </p:cNvSpPr>
          <p:nvPr/>
        </p:nvSpPr>
        <p:spPr bwMode="auto">
          <a:xfrm>
            <a:off x="7178675" y="4718050"/>
            <a:ext cx="4079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a:t>
            </a:r>
            <a:r>
              <a:rPr lang="en-US" sz="1400">
                <a:solidFill>
                  <a:schemeClr val="accent2"/>
                </a:solidFill>
                <a:latin typeface="Helvetica" charset="0"/>
              </a:rPr>
              <a:t>A</a:t>
            </a:r>
            <a:r>
              <a:rPr lang="en-US" sz="1400">
                <a:solidFill>
                  <a:srgbClr val="000000"/>
                </a:solidFill>
                <a:latin typeface="Helvetica" charset="0"/>
              </a:rPr>
              <a:t>)</a:t>
            </a:r>
          </a:p>
        </p:txBody>
      </p:sp>
      <p:sp>
        <p:nvSpPr>
          <p:cNvPr id="77838" name="Rectangle 21"/>
          <p:cNvSpPr>
            <a:spLocks noChangeArrowheads="1"/>
          </p:cNvSpPr>
          <p:nvPr/>
        </p:nvSpPr>
        <p:spPr bwMode="auto">
          <a:xfrm>
            <a:off x="5492750" y="5195888"/>
            <a:ext cx="768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2"/>
                </a:solidFill>
                <a:latin typeface="Helvetica" charset="0"/>
              </a:rPr>
              <a:t>A</a:t>
            </a:r>
            <a:r>
              <a:rPr lang="en-US" sz="1400">
                <a:solidFill>
                  <a:srgbClr val="000000"/>
                </a:solidFill>
                <a:latin typeface="Helvetica" charset="0"/>
              </a:rPr>
              <a:t>)</a:t>
            </a:r>
          </a:p>
        </p:txBody>
      </p:sp>
      <p:sp>
        <p:nvSpPr>
          <p:cNvPr id="77839" name="Rectangle 22"/>
          <p:cNvSpPr>
            <a:spLocks noChangeArrowheads="1"/>
          </p:cNvSpPr>
          <p:nvPr/>
        </p:nvSpPr>
        <p:spPr bwMode="auto">
          <a:xfrm>
            <a:off x="5391150" y="4284663"/>
            <a:ext cx="935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7840" name="Rectangle 23"/>
          <p:cNvSpPr>
            <a:spLocks noChangeArrowheads="1"/>
          </p:cNvSpPr>
          <p:nvPr/>
        </p:nvSpPr>
        <p:spPr bwMode="auto">
          <a:xfrm>
            <a:off x="5391150" y="45085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2"/>
                </a:solidFill>
                <a:latin typeface="Helvetica" charset="0"/>
              </a:rPr>
              <a:t>A</a:t>
            </a:r>
            <a:r>
              <a:rPr lang="en-US" sz="1400">
                <a:solidFill>
                  <a:srgbClr val="000000"/>
                </a:solidFill>
                <a:latin typeface="Helvetica" charset="0"/>
              </a:rPr>
              <a:t>)</a:t>
            </a:r>
          </a:p>
        </p:txBody>
      </p:sp>
      <p:sp>
        <p:nvSpPr>
          <p:cNvPr id="77841" name="Line 24"/>
          <p:cNvSpPr>
            <a:spLocks noChangeShapeType="1"/>
          </p:cNvSpPr>
          <p:nvPr/>
        </p:nvSpPr>
        <p:spPr bwMode="auto">
          <a:xfrm>
            <a:off x="515620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2" name="Line 25"/>
          <p:cNvSpPr>
            <a:spLocks noChangeShapeType="1"/>
          </p:cNvSpPr>
          <p:nvPr/>
        </p:nvSpPr>
        <p:spPr bwMode="auto">
          <a:xfrm>
            <a:off x="3609975" y="3829050"/>
            <a:ext cx="1588"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3" name="Line 26"/>
          <p:cNvSpPr>
            <a:spLocks noChangeShapeType="1"/>
          </p:cNvSpPr>
          <p:nvPr/>
        </p:nvSpPr>
        <p:spPr bwMode="auto">
          <a:xfrm>
            <a:off x="6780213" y="4786313"/>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4" name="Line 27"/>
          <p:cNvSpPr>
            <a:spLocks noChangeShapeType="1"/>
          </p:cNvSpPr>
          <p:nvPr/>
        </p:nvSpPr>
        <p:spPr bwMode="auto">
          <a:xfrm>
            <a:off x="6792913" y="4891088"/>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5" name="Rectangle 31"/>
          <p:cNvSpPr>
            <a:spLocks noChangeArrowheads="1"/>
          </p:cNvSpPr>
          <p:nvPr/>
        </p:nvSpPr>
        <p:spPr bwMode="auto">
          <a:xfrm>
            <a:off x="3906838" y="3730625"/>
            <a:ext cx="11826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6005AF"/>
                </a:solidFill>
                <a:latin typeface="Helvetica" charset="0"/>
              </a:rPr>
              <a:t>Stoichiometry</a:t>
            </a:r>
            <a:endParaRPr lang="en-US"/>
          </a:p>
        </p:txBody>
      </p:sp>
      <p:sp>
        <p:nvSpPr>
          <p:cNvPr id="77846" name="Rectangle 32"/>
          <p:cNvSpPr>
            <a:spLocks noChangeArrowheads="1"/>
          </p:cNvSpPr>
          <p:nvPr/>
        </p:nvSpPr>
        <p:spPr bwMode="auto">
          <a:xfrm>
            <a:off x="3957638" y="4460875"/>
            <a:ext cx="769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 </a:t>
            </a:r>
            <a:r>
              <a:rPr lang="en-US" sz="1800">
                <a:solidFill>
                  <a:srgbClr val="000000"/>
                </a:solidFill>
                <a:latin typeface="Helvetica" charset="0"/>
              </a:rPr>
              <a:t>mol </a:t>
            </a:r>
            <a:r>
              <a:rPr lang="en-US" sz="1400">
                <a:solidFill>
                  <a:schemeClr val="accent2"/>
                </a:solidFill>
                <a:latin typeface="Helvetica" charset="0"/>
              </a:rPr>
              <a:t>A</a:t>
            </a:r>
            <a:endParaRPr lang="en-US" sz="1400">
              <a:solidFill>
                <a:schemeClr val="accent1"/>
              </a:solidFill>
              <a:latin typeface="Helvetica" charset="0"/>
            </a:endParaRPr>
          </a:p>
        </p:txBody>
      </p:sp>
      <p:sp>
        <p:nvSpPr>
          <p:cNvPr id="77847" name="Rectangle 33"/>
          <p:cNvSpPr>
            <a:spLocks noChangeArrowheads="1"/>
          </p:cNvSpPr>
          <p:nvPr/>
        </p:nvSpPr>
        <p:spPr bwMode="auto">
          <a:xfrm>
            <a:off x="3911600" y="4918075"/>
            <a:ext cx="884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a:t>
            </a:r>
            <a:r>
              <a:rPr lang="en-US" sz="1800">
                <a:solidFill>
                  <a:srgbClr val="000000"/>
                </a:solidFill>
                <a:latin typeface="Helvetica" charset="0"/>
              </a:rPr>
              <a:t> mol </a:t>
            </a:r>
            <a:r>
              <a:rPr lang="en-US" sz="1400">
                <a:solidFill>
                  <a:schemeClr val="accent1"/>
                </a:solidFill>
                <a:latin typeface="Helvetica" charset="0"/>
              </a:rPr>
              <a:t>SA</a:t>
            </a:r>
            <a:r>
              <a:rPr lang="en-US" sz="1800">
                <a:solidFill>
                  <a:srgbClr val="000000"/>
                </a:solidFill>
                <a:latin typeface="Helvetica" charset="0"/>
              </a:rPr>
              <a:t> </a:t>
            </a:r>
          </a:p>
        </p:txBody>
      </p:sp>
      <p:sp>
        <p:nvSpPr>
          <p:cNvPr id="77848" name="Oval 34"/>
          <p:cNvSpPr>
            <a:spLocks noChangeArrowheads="1"/>
          </p:cNvSpPr>
          <p:nvPr/>
        </p:nvSpPr>
        <p:spPr bwMode="auto">
          <a:xfrm>
            <a:off x="3881438" y="4052888"/>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7849" name="Rectangle 35"/>
          <p:cNvSpPr>
            <a:spLocks noChangeArrowheads="1"/>
          </p:cNvSpPr>
          <p:nvPr/>
        </p:nvSpPr>
        <p:spPr bwMode="auto">
          <a:xfrm>
            <a:off x="3805238" y="5675313"/>
            <a:ext cx="11334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i="1">
                <a:solidFill>
                  <a:srgbClr val="000000"/>
                </a:solidFill>
                <a:latin typeface="Helvetica" charset="0"/>
              </a:rPr>
              <a:t>"Gatekeeper"</a:t>
            </a:r>
            <a:endParaRPr lang="en-US"/>
          </a:p>
        </p:txBody>
      </p:sp>
      <p:sp>
        <p:nvSpPr>
          <p:cNvPr id="37" name="Rectangle 2"/>
          <p:cNvSpPr txBox="1">
            <a:spLocks noChangeArrowheads="1"/>
          </p:cNvSpPr>
          <p:nvPr/>
        </p:nvSpPr>
        <p:spPr bwMode="auto">
          <a:xfrm>
            <a:off x="914400" y="304800"/>
            <a:ext cx="7770813" cy="1123950"/>
          </a:xfrm>
          <a:prstGeom prst="rect">
            <a:avLst/>
          </a:prstGeom>
          <a:noFill/>
          <a:ln w="12700">
            <a:noFill/>
            <a:miter lim="800000"/>
            <a:headEnd/>
            <a:tailEnd/>
          </a:ln>
          <a:effec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600" i="1" dirty="0" smtClean="0">
                <a:solidFill>
                  <a:srgbClr val="450045"/>
                </a:solidFill>
                <a:effectLst>
                  <a:outerShdw blurRad="38100" dist="38100" dir="2700000" algn="tl">
                    <a:srgbClr val="DDDDDD"/>
                  </a:outerShdw>
                </a:effectLst>
              </a:rPr>
              <a:t>Theoretical Yield Example: </a:t>
            </a:r>
            <a:r>
              <a:rPr lang="en-US" sz="3600" i="1" dirty="0">
                <a:solidFill>
                  <a:srgbClr val="450045"/>
                </a:solidFill>
                <a:effectLst>
                  <a:outerShdw blurRad="38100" dist="38100" dir="2700000" algn="tl">
                    <a:srgbClr val="DDDDDD"/>
                  </a:outerShdw>
                </a:effectLst>
              </a:rPr>
              <a:t>		</a:t>
            </a:r>
            <a:br>
              <a:rPr lang="en-US" sz="3600" i="1" dirty="0">
                <a:solidFill>
                  <a:srgbClr val="450045"/>
                </a:solidFill>
                <a:effectLst>
                  <a:outerShdw blurRad="38100" dist="38100" dir="2700000" algn="tl">
                    <a:srgbClr val="DDDDDD"/>
                  </a:outerShdw>
                </a:effectLst>
              </a:rPr>
            </a:br>
            <a:endParaRPr lang="en-US" sz="3600" i="1" dirty="0">
              <a:solidFill>
                <a:srgbClr val="450045"/>
              </a:solidFill>
              <a:effectLst>
                <a:outerShdw blurRad="38100" dist="38100" dir="2700000" algn="tl">
                  <a:srgbClr val="DDDDDD"/>
                </a:outerShdw>
              </a:effectLst>
            </a:endParaRPr>
          </a:p>
        </p:txBody>
      </p:sp>
      <p:sp>
        <p:nvSpPr>
          <p:cNvPr id="38" name="Rectangle 37"/>
          <p:cNvSpPr/>
          <p:nvPr/>
        </p:nvSpPr>
        <p:spPr>
          <a:xfrm>
            <a:off x="5253038" y="3359150"/>
            <a:ext cx="1828800" cy="584200"/>
          </a:xfrm>
          <a:prstGeom prst="rect">
            <a:avLst/>
          </a:prstGeom>
        </p:spPr>
        <p:txBody>
          <a:bodyPr>
            <a:spAutoFit/>
          </a:bodyPr>
          <a:lstStyle/>
          <a:p>
            <a:pPr algn="ctr"/>
            <a:r>
              <a:rPr lang="en-US" sz="1600" dirty="0">
                <a:solidFill>
                  <a:srgbClr val="000000"/>
                </a:solidFill>
                <a:latin typeface="Arial" charset="0"/>
                <a:cs typeface="Arial" charset="0"/>
              </a:rPr>
              <a:t>C</a:t>
            </a:r>
            <a:r>
              <a:rPr lang="en-US" sz="1600" baseline="-25000" dirty="0">
                <a:solidFill>
                  <a:srgbClr val="000000"/>
                </a:solidFill>
                <a:latin typeface="Arial" charset="0"/>
                <a:cs typeface="Arial" charset="0"/>
              </a:rPr>
              <a:t>9</a:t>
            </a:r>
            <a:r>
              <a:rPr lang="en-US" sz="1600" dirty="0">
                <a:solidFill>
                  <a:srgbClr val="000000"/>
                </a:solidFill>
                <a:latin typeface="Arial" charset="0"/>
                <a:cs typeface="Arial" charset="0"/>
              </a:rPr>
              <a:t>H</a:t>
            </a:r>
            <a:r>
              <a:rPr lang="en-US" sz="1600" baseline="-25000" dirty="0">
                <a:solidFill>
                  <a:srgbClr val="000000"/>
                </a:solidFill>
                <a:latin typeface="Arial" charset="0"/>
                <a:cs typeface="Arial" charset="0"/>
              </a:rPr>
              <a:t>8</a:t>
            </a:r>
            <a:r>
              <a:rPr lang="en-US" sz="1600" dirty="0">
                <a:solidFill>
                  <a:srgbClr val="000000"/>
                </a:solidFill>
                <a:latin typeface="Arial" charset="0"/>
                <a:cs typeface="Arial" charset="0"/>
              </a:rPr>
              <a:t>O</a:t>
            </a:r>
            <a:r>
              <a:rPr lang="en-US" sz="1600" baseline="-25000" dirty="0">
                <a:solidFill>
                  <a:srgbClr val="000000"/>
                </a:solidFill>
                <a:latin typeface="Arial" charset="0"/>
                <a:cs typeface="Arial" charset="0"/>
              </a:rPr>
              <a:t>4</a:t>
            </a:r>
          </a:p>
          <a:p>
            <a:pPr algn="ctr"/>
            <a:r>
              <a:rPr lang="en-US" sz="1600" dirty="0">
                <a:solidFill>
                  <a:srgbClr val="000000"/>
                </a:solidFill>
                <a:latin typeface="Arial" charset="0"/>
                <a:cs typeface="Arial" charset="0"/>
              </a:rPr>
              <a:t>MW = 180.15</a:t>
            </a:r>
          </a:p>
        </p:txBody>
      </p:sp>
      <p:sp>
        <p:nvSpPr>
          <p:cNvPr id="39" name="Rectangle 38"/>
          <p:cNvSpPr/>
          <p:nvPr/>
        </p:nvSpPr>
        <p:spPr>
          <a:xfrm>
            <a:off x="2509838" y="5832475"/>
            <a:ext cx="2057400" cy="708025"/>
          </a:xfrm>
          <a:prstGeom prst="rect">
            <a:avLst/>
          </a:prstGeom>
        </p:spPr>
        <p:txBody>
          <a:bodyPr>
            <a:spAutoFit/>
          </a:bodyPr>
          <a:lstStyle/>
          <a:p>
            <a:r>
              <a:rPr lang="en-US" sz="1600">
                <a:solidFill>
                  <a:srgbClr val="161616"/>
                </a:solidFill>
              </a:rPr>
              <a:t>C</a:t>
            </a:r>
            <a:r>
              <a:rPr lang="en-US" sz="1600" baseline="-25000">
                <a:solidFill>
                  <a:srgbClr val="161616"/>
                </a:solidFill>
              </a:rPr>
              <a:t>7</a:t>
            </a:r>
            <a:r>
              <a:rPr lang="en-US" sz="1600">
                <a:solidFill>
                  <a:srgbClr val="161616"/>
                </a:solidFill>
              </a:rPr>
              <a:t>H</a:t>
            </a:r>
            <a:r>
              <a:rPr lang="en-US" sz="1600" baseline="-25000">
                <a:solidFill>
                  <a:srgbClr val="161616"/>
                </a:solidFill>
              </a:rPr>
              <a:t>6</a:t>
            </a:r>
            <a:r>
              <a:rPr lang="en-US" sz="1600">
                <a:solidFill>
                  <a:srgbClr val="161616"/>
                </a:solidFill>
              </a:rPr>
              <a:t>O</a:t>
            </a:r>
            <a:r>
              <a:rPr lang="en-US" sz="1600" baseline="-25000">
                <a:solidFill>
                  <a:srgbClr val="161616"/>
                </a:solidFill>
              </a:rPr>
              <a:t>3</a:t>
            </a:r>
            <a:br>
              <a:rPr lang="en-US" sz="1600" baseline="-25000">
                <a:solidFill>
                  <a:srgbClr val="161616"/>
                </a:solidFill>
              </a:rPr>
            </a:br>
            <a:r>
              <a:rPr lang="en-US" sz="1600">
                <a:solidFill>
                  <a:srgbClr val="161616"/>
                </a:solidFill>
              </a:rPr>
              <a:t>MW = 138.12</a:t>
            </a:r>
            <a:r>
              <a:rPr lang="en-US"/>
              <a:t>	</a:t>
            </a:r>
          </a:p>
        </p:txBody>
      </p:sp>
      <p:sp>
        <p:nvSpPr>
          <p:cNvPr id="77854" name="Rectangle 8"/>
          <p:cNvSpPr>
            <a:spLocks noChangeArrowheads="1"/>
          </p:cNvSpPr>
          <p:nvPr/>
        </p:nvSpPr>
        <p:spPr bwMode="auto">
          <a:xfrm>
            <a:off x="4872038" y="2844800"/>
            <a:ext cx="13112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spirin)</a:t>
            </a:r>
            <a:endParaRPr lang="en-US"/>
          </a:p>
        </p:txBody>
      </p:sp>
      <p:sp>
        <p:nvSpPr>
          <p:cNvPr id="77855" name="Rectangle 9"/>
          <p:cNvSpPr>
            <a:spLocks noChangeArrowheads="1"/>
          </p:cNvSpPr>
          <p:nvPr/>
        </p:nvSpPr>
        <p:spPr bwMode="auto">
          <a:xfrm>
            <a:off x="2147888" y="2844800"/>
            <a:ext cx="18430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t>
            </a:r>
            <a:r>
              <a:rPr lang="en-US" sz="1400">
                <a:solidFill>
                  <a:srgbClr val="000000"/>
                </a:solidFill>
                <a:latin typeface="Helvetica" charset="0"/>
              </a:rPr>
              <a:t>alicylic </a:t>
            </a:r>
            <a:r>
              <a:rPr lang="en-US" sz="1400">
                <a:solidFill>
                  <a:schemeClr val="accent1"/>
                </a:solidFill>
                <a:latin typeface="Helvetica" charset="0"/>
              </a:rPr>
              <a:t>A</a:t>
            </a:r>
            <a:r>
              <a:rPr lang="en-US" sz="1400">
                <a:solidFill>
                  <a:srgbClr val="000000"/>
                </a:solidFill>
                <a:latin typeface="Helvetica" charset="0"/>
              </a:rPr>
              <a:t>cid)</a:t>
            </a:r>
            <a:endParaRPr lang="en-US"/>
          </a:p>
        </p:txBody>
      </p:sp>
      <p:sp>
        <p:nvSpPr>
          <p:cNvPr id="77856" name="Rectangle 28"/>
          <p:cNvSpPr>
            <a:spLocks noChangeArrowheads="1"/>
          </p:cNvSpPr>
          <p:nvPr/>
        </p:nvSpPr>
        <p:spPr bwMode="auto">
          <a:xfrm>
            <a:off x="3978275" y="3213100"/>
            <a:ext cx="5127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8000"/>
                </a:solidFill>
                <a:latin typeface="Helvetica" charset="0"/>
              </a:rPr>
              <a:t>Moles</a:t>
            </a:r>
            <a:endParaRPr lang="en-US"/>
          </a:p>
        </p:txBody>
      </p:sp>
      <p:sp>
        <p:nvSpPr>
          <p:cNvPr id="77857" name="Rectangle 30"/>
          <p:cNvSpPr>
            <a:spLocks noChangeArrowheads="1"/>
          </p:cNvSpPr>
          <p:nvPr/>
        </p:nvSpPr>
        <p:spPr bwMode="auto">
          <a:xfrm>
            <a:off x="3970338" y="34417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CC6600"/>
                </a:solidFill>
                <a:latin typeface="Helvetica" charset="0"/>
              </a:rPr>
              <a:t>Molar Mass</a:t>
            </a:r>
            <a:endParaRPr lang="en-US"/>
          </a:p>
        </p:txBody>
      </p:sp>
      <p:sp>
        <p:nvSpPr>
          <p:cNvPr id="77859" name="Rectangle 44"/>
          <p:cNvSpPr>
            <a:spLocks noChangeArrowheads="1"/>
          </p:cNvSpPr>
          <p:nvPr/>
        </p:nvSpPr>
        <p:spPr bwMode="auto">
          <a:xfrm>
            <a:off x="2063750" y="2055813"/>
            <a:ext cx="4413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1"/>
                </a:solidFill>
                <a:latin typeface="Helvetica" charset="0"/>
              </a:rPr>
              <a:t>SA</a:t>
            </a:r>
            <a:endParaRPr lang="en-US" sz="1400"/>
          </a:p>
        </p:txBody>
      </p:sp>
      <p:sp>
        <p:nvSpPr>
          <p:cNvPr id="77860" name="Rectangle 45"/>
          <p:cNvSpPr>
            <a:spLocks noChangeArrowheads="1"/>
          </p:cNvSpPr>
          <p:nvPr/>
        </p:nvSpPr>
        <p:spPr bwMode="auto">
          <a:xfrm>
            <a:off x="5465763" y="2054225"/>
            <a:ext cx="325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2"/>
                </a:solidFill>
                <a:latin typeface="Helvetica" charset="0"/>
              </a:rPr>
              <a:t>A</a:t>
            </a:r>
            <a:endParaRPr lang="en-US" sz="1400"/>
          </a:p>
        </p:txBody>
      </p:sp>
      <p:sp>
        <p:nvSpPr>
          <p:cNvPr id="47" name="TextBox 46"/>
          <p:cNvSpPr txBox="1">
            <a:spLocks noChangeArrowheads="1"/>
          </p:cNvSpPr>
          <p:nvPr/>
        </p:nvSpPr>
        <p:spPr bwMode="auto">
          <a:xfrm>
            <a:off x="6858000" y="5195888"/>
            <a:ext cx="1143000" cy="8302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dirty="0" smtClean="0"/>
              <a:t>7.83 </a:t>
            </a:r>
            <a:r>
              <a:rPr lang="en-US" dirty="0"/>
              <a:t>g</a:t>
            </a:r>
          </a:p>
          <a:p>
            <a:pPr eaLnBrk="1" hangingPunct="1"/>
            <a:r>
              <a:rPr lang="en-US" dirty="0"/>
              <a:t>aspirin</a:t>
            </a:r>
          </a:p>
        </p:txBody>
      </p:sp>
      <p:pic>
        <p:nvPicPr>
          <p:cNvPr id="2" name="Picture 1" descr="Screen Shot 2019-05-16 at 12.47.4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9903" y="990600"/>
            <a:ext cx="6030097" cy="1828800"/>
          </a:xfrm>
          <a:prstGeom prst="rect">
            <a:avLst/>
          </a:prstGeom>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sp>
        <p:nvSpPr>
          <p:cNvPr id="37" name="Rectangle 2"/>
          <p:cNvSpPr txBox="1">
            <a:spLocks noChangeArrowheads="1"/>
          </p:cNvSpPr>
          <p:nvPr/>
        </p:nvSpPr>
        <p:spPr bwMode="auto">
          <a:xfrm>
            <a:off x="914400" y="304800"/>
            <a:ext cx="7770813" cy="1123950"/>
          </a:xfrm>
          <a:prstGeom prst="rect">
            <a:avLst/>
          </a:prstGeom>
          <a:noFill/>
          <a:ln w="12700">
            <a:noFill/>
            <a:miter lim="800000"/>
            <a:headEnd/>
            <a:tailEnd/>
          </a:ln>
          <a:effec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600" i="1" dirty="0" smtClean="0">
                <a:solidFill>
                  <a:srgbClr val="450045"/>
                </a:solidFill>
                <a:effectLst>
                  <a:outerShdw blurRad="38100" dist="38100" dir="2700000" algn="tl">
                    <a:srgbClr val="DDDDDD"/>
                  </a:outerShdw>
                </a:effectLst>
              </a:rPr>
              <a:t>Percent Yield </a:t>
            </a:r>
            <a:r>
              <a:rPr lang="en-US" sz="3600" i="1" dirty="0" smtClean="0">
                <a:solidFill>
                  <a:srgbClr val="450045"/>
                </a:solidFill>
                <a:effectLst>
                  <a:outerShdw blurRad="38100" dist="38100" dir="2700000" algn="tl">
                    <a:srgbClr val="DDDDDD"/>
                  </a:outerShdw>
                </a:effectLst>
              </a:rPr>
              <a:t>Example: </a:t>
            </a:r>
            <a:r>
              <a:rPr lang="en-US" sz="3600" i="1" dirty="0">
                <a:solidFill>
                  <a:srgbClr val="450045"/>
                </a:solidFill>
                <a:effectLst>
                  <a:outerShdw blurRad="38100" dist="38100" dir="2700000" algn="tl">
                    <a:srgbClr val="DDDDDD"/>
                  </a:outerShdw>
                </a:effectLst>
              </a:rPr>
              <a:t>		</a:t>
            </a:r>
            <a:br>
              <a:rPr lang="en-US" sz="3600" i="1" dirty="0">
                <a:solidFill>
                  <a:srgbClr val="450045"/>
                </a:solidFill>
                <a:effectLst>
                  <a:outerShdw blurRad="38100" dist="38100" dir="2700000" algn="tl">
                    <a:srgbClr val="DDDDDD"/>
                  </a:outerShdw>
                </a:effectLst>
              </a:rPr>
            </a:br>
            <a:endParaRPr lang="en-US" sz="3600" i="1" dirty="0">
              <a:solidFill>
                <a:srgbClr val="450045"/>
              </a:solidFill>
              <a:effectLst>
                <a:outerShdw blurRad="38100" dist="38100" dir="2700000" algn="tl">
                  <a:srgbClr val="DDDDDD"/>
                </a:outerShdw>
              </a:effectLst>
            </a:endParaRPr>
          </a:p>
        </p:txBody>
      </p:sp>
      <p:pic>
        <p:nvPicPr>
          <p:cNvPr id="2153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673100"/>
            <a:ext cx="65532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334000" y="2438400"/>
            <a:ext cx="954370" cy="369332"/>
          </a:xfrm>
          <a:prstGeom prst="rect">
            <a:avLst/>
          </a:prstGeom>
        </p:spPr>
        <p:txBody>
          <a:bodyPr wrap="none">
            <a:spAutoFit/>
          </a:bodyPr>
          <a:lstStyle/>
          <a:p>
            <a:pPr algn="ctr"/>
            <a:r>
              <a:rPr lang="en-US" sz="1800" dirty="0">
                <a:solidFill>
                  <a:srgbClr val="000000"/>
                </a:solidFill>
                <a:latin typeface="Arial" charset="0"/>
                <a:cs typeface="Arial" charset="0"/>
              </a:rPr>
              <a:t>C</a:t>
            </a:r>
            <a:r>
              <a:rPr lang="en-US" sz="1800" baseline="-25000" dirty="0">
                <a:solidFill>
                  <a:srgbClr val="000000"/>
                </a:solidFill>
                <a:latin typeface="Arial" charset="0"/>
                <a:cs typeface="Arial" charset="0"/>
              </a:rPr>
              <a:t>9</a:t>
            </a:r>
            <a:r>
              <a:rPr lang="en-US" sz="1800" dirty="0">
                <a:solidFill>
                  <a:srgbClr val="000000"/>
                </a:solidFill>
                <a:latin typeface="Arial" charset="0"/>
                <a:cs typeface="Arial" charset="0"/>
              </a:rPr>
              <a:t>H</a:t>
            </a:r>
            <a:r>
              <a:rPr lang="en-US" sz="1800" baseline="-25000" dirty="0">
                <a:solidFill>
                  <a:srgbClr val="000000"/>
                </a:solidFill>
                <a:latin typeface="Arial" charset="0"/>
                <a:cs typeface="Arial" charset="0"/>
              </a:rPr>
              <a:t>8</a:t>
            </a:r>
            <a:r>
              <a:rPr lang="en-US" sz="1800" dirty="0">
                <a:solidFill>
                  <a:srgbClr val="000000"/>
                </a:solidFill>
                <a:latin typeface="Arial" charset="0"/>
                <a:cs typeface="Arial" charset="0"/>
              </a:rPr>
              <a:t>O</a:t>
            </a:r>
            <a:r>
              <a:rPr lang="en-US" sz="1800" baseline="-25000" dirty="0">
                <a:solidFill>
                  <a:srgbClr val="000000"/>
                </a:solidFill>
                <a:latin typeface="Arial" charset="0"/>
                <a:cs typeface="Arial" charset="0"/>
              </a:rPr>
              <a:t>4</a:t>
            </a:r>
          </a:p>
        </p:txBody>
      </p:sp>
      <p:sp>
        <p:nvSpPr>
          <p:cNvPr id="4" name="Rectangle 3"/>
          <p:cNvSpPr/>
          <p:nvPr/>
        </p:nvSpPr>
        <p:spPr>
          <a:xfrm>
            <a:off x="3048000" y="2438400"/>
            <a:ext cx="1447800" cy="369332"/>
          </a:xfrm>
          <a:prstGeom prst="rect">
            <a:avLst/>
          </a:prstGeom>
        </p:spPr>
        <p:txBody>
          <a:bodyPr wrap="square">
            <a:spAutoFit/>
          </a:bodyPr>
          <a:lstStyle/>
          <a:p>
            <a:r>
              <a:rPr lang="en-US" sz="1800" dirty="0" smtClean="0">
                <a:solidFill>
                  <a:srgbClr val="161616"/>
                </a:solidFill>
                <a:latin typeface="Arial"/>
                <a:cs typeface="Arial"/>
              </a:rPr>
              <a:t>C</a:t>
            </a:r>
            <a:r>
              <a:rPr lang="en-US" sz="1800" baseline="-25000" dirty="0" smtClean="0">
                <a:solidFill>
                  <a:srgbClr val="161616"/>
                </a:solidFill>
                <a:latin typeface="Arial"/>
                <a:cs typeface="Arial"/>
              </a:rPr>
              <a:t>7</a:t>
            </a:r>
            <a:r>
              <a:rPr lang="en-US" sz="1800" dirty="0" smtClean="0">
                <a:solidFill>
                  <a:srgbClr val="161616"/>
                </a:solidFill>
                <a:latin typeface="Arial"/>
                <a:cs typeface="Arial"/>
              </a:rPr>
              <a:t>H</a:t>
            </a:r>
            <a:r>
              <a:rPr lang="en-US" sz="1800" baseline="-25000" dirty="0" smtClean="0">
                <a:solidFill>
                  <a:srgbClr val="161616"/>
                </a:solidFill>
                <a:latin typeface="Arial"/>
                <a:cs typeface="Arial"/>
              </a:rPr>
              <a:t>6</a:t>
            </a:r>
            <a:r>
              <a:rPr lang="en-US" sz="1800" dirty="0" smtClean="0">
                <a:solidFill>
                  <a:srgbClr val="161616"/>
                </a:solidFill>
                <a:latin typeface="Arial"/>
                <a:cs typeface="Arial"/>
              </a:rPr>
              <a:t>O</a:t>
            </a:r>
            <a:r>
              <a:rPr lang="en-US" sz="1800" baseline="-25000" dirty="0" smtClean="0">
                <a:solidFill>
                  <a:srgbClr val="161616"/>
                </a:solidFill>
                <a:latin typeface="Arial"/>
                <a:cs typeface="Arial"/>
              </a:rPr>
              <a:t>3</a:t>
            </a:r>
            <a:endParaRPr lang="en-US" sz="1800" dirty="0"/>
          </a:p>
        </p:txBody>
      </p:sp>
      <p:sp>
        <p:nvSpPr>
          <p:cNvPr id="41" name="Rectangle 8"/>
          <p:cNvSpPr>
            <a:spLocks noChangeArrowheads="1"/>
          </p:cNvSpPr>
          <p:nvPr/>
        </p:nvSpPr>
        <p:spPr bwMode="auto">
          <a:xfrm>
            <a:off x="6369402" y="3200400"/>
            <a:ext cx="132679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1400" dirty="0">
                <a:solidFill>
                  <a:srgbClr val="000000"/>
                </a:solidFill>
                <a:latin typeface="Helvetica" charset="0"/>
              </a:rPr>
              <a:t>grams (</a:t>
            </a:r>
            <a:r>
              <a:rPr lang="en-US" sz="1400" dirty="0">
                <a:solidFill>
                  <a:schemeClr val="accent2"/>
                </a:solidFill>
                <a:latin typeface="Helvetica" charset="0"/>
              </a:rPr>
              <a:t>A</a:t>
            </a:r>
            <a:r>
              <a:rPr lang="en-US" sz="1400" dirty="0">
                <a:solidFill>
                  <a:srgbClr val="000000"/>
                </a:solidFill>
                <a:latin typeface="Helvetica" charset="0"/>
              </a:rPr>
              <a:t>spirin</a:t>
            </a:r>
            <a:r>
              <a:rPr lang="en-US" sz="1400" dirty="0" smtClean="0">
                <a:solidFill>
                  <a:srgbClr val="000000"/>
                </a:solidFill>
                <a:latin typeface="Helvetica" charset="0"/>
              </a:rPr>
              <a:t>)</a:t>
            </a:r>
          </a:p>
          <a:p>
            <a:pPr algn="ctr"/>
            <a:r>
              <a:rPr lang="en-US" sz="1400" dirty="0" smtClean="0">
                <a:solidFill>
                  <a:schemeClr val="accent6">
                    <a:lumMod val="60000"/>
                    <a:lumOff val="40000"/>
                  </a:schemeClr>
                </a:solidFill>
                <a:latin typeface="Helvetica" charset="0"/>
              </a:rPr>
              <a:t>Theoretical</a:t>
            </a:r>
            <a:endParaRPr lang="en-US" dirty="0">
              <a:solidFill>
                <a:schemeClr val="accent6">
                  <a:lumMod val="60000"/>
                  <a:lumOff val="40000"/>
                </a:schemeClr>
              </a:solidFill>
            </a:endParaRPr>
          </a:p>
        </p:txBody>
      </p:sp>
      <p:sp>
        <p:nvSpPr>
          <p:cNvPr id="42" name="Rectangle 9"/>
          <p:cNvSpPr>
            <a:spLocks noChangeArrowheads="1"/>
          </p:cNvSpPr>
          <p:nvPr/>
        </p:nvSpPr>
        <p:spPr bwMode="auto">
          <a:xfrm>
            <a:off x="2147888" y="3216275"/>
            <a:ext cx="18430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dirty="0">
                <a:solidFill>
                  <a:srgbClr val="000000"/>
                </a:solidFill>
                <a:latin typeface="Helvetica" charset="0"/>
              </a:rPr>
              <a:t>grams (</a:t>
            </a:r>
            <a:r>
              <a:rPr lang="en-US" sz="1400" dirty="0">
                <a:solidFill>
                  <a:schemeClr val="accent1"/>
                </a:solidFill>
                <a:latin typeface="Helvetica" charset="0"/>
              </a:rPr>
              <a:t>S</a:t>
            </a:r>
            <a:r>
              <a:rPr lang="en-US" sz="1400" dirty="0">
                <a:solidFill>
                  <a:srgbClr val="000000"/>
                </a:solidFill>
                <a:latin typeface="Helvetica" charset="0"/>
              </a:rPr>
              <a:t>alicylic </a:t>
            </a:r>
            <a:r>
              <a:rPr lang="en-US" sz="1400" dirty="0">
                <a:solidFill>
                  <a:schemeClr val="accent1"/>
                </a:solidFill>
                <a:latin typeface="Helvetica" charset="0"/>
              </a:rPr>
              <a:t>A</a:t>
            </a:r>
            <a:r>
              <a:rPr lang="en-US" sz="1400" dirty="0">
                <a:solidFill>
                  <a:srgbClr val="000000"/>
                </a:solidFill>
                <a:latin typeface="Helvetica" charset="0"/>
              </a:rPr>
              <a:t>cid)</a:t>
            </a:r>
            <a:endParaRPr lang="en-US" dirty="0"/>
          </a:p>
        </p:txBody>
      </p:sp>
      <p:sp>
        <p:nvSpPr>
          <p:cNvPr id="43" name="TextBox 46"/>
          <p:cNvSpPr txBox="1">
            <a:spLocks noChangeArrowheads="1"/>
          </p:cNvSpPr>
          <p:nvPr/>
        </p:nvSpPr>
        <p:spPr bwMode="auto">
          <a:xfrm>
            <a:off x="5029200" y="3124200"/>
            <a:ext cx="1143000" cy="4001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2000" dirty="0" smtClean="0"/>
              <a:t>7.83 g</a:t>
            </a:r>
            <a:endParaRPr lang="en-US" sz="2000" dirty="0"/>
          </a:p>
        </p:txBody>
      </p:sp>
      <p:cxnSp>
        <p:nvCxnSpPr>
          <p:cNvPr id="44" name="Straight Arrow Connector 43"/>
          <p:cNvCxnSpPr/>
          <p:nvPr/>
        </p:nvCxnSpPr>
        <p:spPr bwMode="auto">
          <a:xfrm>
            <a:off x="4267200" y="3352800"/>
            <a:ext cx="685800"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pic>
        <p:nvPicPr>
          <p:cNvPr id="6" name="Picture 5" descr="Screen Shot 2019-05-16 at 11.05.1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810000"/>
            <a:ext cx="5985296" cy="2844800"/>
          </a:xfrm>
          <a:prstGeom prst="rect">
            <a:avLst/>
          </a:prstGeom>
        </p:spPr>
      </p:pic>
      <p:sp>
        <p:nvSpPr>
          <p:cNvPr id="7" name="Rectangle 6"/>
          <p:cNvSpPr/>
          <p:nvPr/>
        </p:nvSpPr>
        <p:spPr>
          <a:xfrm>
            <a:off x="4191126" y="5574268"/>
            <a:ext cx="761747" cy="369332"/>
          </a:xfrm>
          <a:prstGeom prst="rect">
            <a:avLst/>
          </a:prstGeom>
        </p:spPr>
        <p:txBody>
          <a:bodyPr wrap="none">
            <a:spAutoFit/>
          </a:bodyPr>
          <a:lstStyle/>
          <a:p>
            <a:pPr algn="ctr" eaLnBrk="1" hangingPunct="1"/>
            <a:r>
              <a:rPr lang="en-US" sz="1800" dirty="0"/>
              <a:t>7.83 g</a:t>
            </a:r>
            <a:endParaRPr lang="en-US" sz="1800" dirty="0"/>
          </a:p>
        </p:txBody>
      </p:sp>
      <p:sp>
        <p:nvSpPr>
          <p:cNvPr id="8" name="Rectangle 7"/>
          <p:cNvSpPr/>
          <p:nvPr/>
        </p:nvSpPr>
        <p:spPr>
          <a:xfrm>
            <a:off x="4134780" y="4202668"/>
            <a:ext cx="761747" cy="369332"/>
          </a:xfrm>
          <a:prstGeom prst="rect">
            <a:avLst/>
          </a:prstGeom>
        </p:spPr>
        <p:txBody>
          <a:bodyPr wrap="none">
            <a:spAutoFit/>
          </a:bodyPr>
          <a:lstStyle/>
          <a:p>
            <a:pPr algn="ctr" eaLnBrk="1" hangingPunct="1"/>
            <a:r>
              <a:rPr lang="en-US" sz="1800" dirty="0" smtClean="0"/>
              <a:t>6.00 </a:t>
            </a:r>
            <a:r>
              <a:rPr lang="en-US" sz="1800" dirty="0"/>
              <a:t>g</a:t>
            </a:r>
            <a:endParaRPr lang="en-US" sz="1800" dirty="0"/>
          </a:p>
        </p:txBody>
      </p:sp>
      <p:sp>
        <p:nvSpPr>
          <p:cNvPr id="9" name="Rectangle 8"/>
          <p:cNvSpPr/>
          <p:nvPr/>
        </p:nvSpPr>
        <p:spPr>
          <a:xfrm>
            <a:off x="4077072" y="4495800"/>
            <a:ext cx="877163" cy="369332"/>
          </a:xfrm>
          <a:prstGeom prst="rect">
            <a:avLst/>
          </a:prstGeom>
        </p:spPr>
        <p:txBody>
          <a:bodyPr wrap="none">
            <a:spAutoFit/>
          </a:bodyPr>
          <a:lstStyle/>
          <a:p>
            <a:pPr algn="ctr" eaLnBrk="1" hangingPunct="1"/>
            <a:r>
              <a:rPr lang="en-US" sz="1800" dirty="0" smtClean="0"/>
              <a:t>84.60 </a:t>
            </a:r>
            <a:r>
              <a:rPr lang="en-US" sz="1800" dirty="0"/>
              <a:t>g</a:t>
            </a:r>
            <a:endParaRPr lang="en-US" sz="1800" dirty="0"/>
          </a:p>
        </p:txBody>
      </p:sp>
      <p:sp>
        <p:nvSpPr>
          <p:cNvPr id="10" name="Rectangle 9"/>
          <p:cNvSpPr/>
          <p:nvPr/>
        </p:nvSpPr>
        <p:spPr>
          <a:xfrm>
            <a:off x="6096000" y="4114800"/>
            <a:ext cx="3276600" cy="830997"/>
          </a:xfrm>
          <a:prstGeom prst="rect">
            <a:avLst/>
          </a:prstGeom>
        </p:spPr>
        <p:txBody>
          <a:bodyPr wrap="square">
            <a:spAutoFit/>
          </a:bodyPr>
          <a:lstStyle/>
          <a:p>
            <a:pPr>
              <a:buClr>
                <a:schemeClr val="tx1"/>
              </a:buClr>
            </a:pPr>
            <a:r>
              <a:rPr lang="en-US" i="1" dirty="0"/>
              <a:t>% Yield = actual (g) / theoretical (g) x 100</a:t>
            </a:r>
            <a:endParaRPr lang="en-US" i="1" dirty="0"/>
          </a:p>
        </p:txBody>
      </p:sp>
      <p:sp>
        <p:nvSpPr>
          <p:cNvPr id="49" name="Rectangle 48"/>
          <p:cNvSpPr/>
          <p:nvPr/>
        </p:nvSpPr>
        <p:spPr>
          <a:xfrm>
            <a:off x="6248400" y="5036403"/>
            <a:ext cx="3276600" cy="1569660"/>
          </a:xfrm>
          <a:prstGeom prst="rect">
            <a:avLst/>
          </a:prstGeom>
        </p:spPr>
        <p:txBody>
          <a:bodyPr wrap="square">
            <a:spAutoFit/>
          </a:bodyPr>
          <a:lstStyle/>
          <a:p>
            <a:pPr>
              <a:buClr>
                <a:schemeClr val="tx1"/>
              </a:buClr>
            </a:pPr>
            <a:r>
              <a:rPr lang="en-US" i="1" dirty="0"/>
              <a:t>% Yield = </a:t>
            </a:r>
            <a:r>
              <a:rPr lang="en-US" i="1" dirty="0" smtClean="0"/>
              <a:t>(6.91g</a:t>
            </a:r>
            <a:r>
              <a:rPr lang="en-US" i="1" dirty="0"/>
              <a:t>) </a:t>
            </a:r>
            <a:r>
              <a:rPr lang="en-US" i="1" dirty="0" smtClean="0"/>
              <a:t>/</a:t>
            </a:r>
            <a:br>
              <a:rPr lang="en-US" i="1" dirty="0" smtClean="0"/>
            </a:br>
            <a:r>
              <a:rPr lang="en-US" i="1" dirty="0" smtClean="0"/>
              <a:t>             (7.83 g</a:t>
            </a:r>
            <a:r>
              <a:rPr lang="en-US" i="1" dirty="0"/>
              <a:t>) x </a:t>
            </a:r>
            <a:r>
              <a:rPr lang="en-US" i="1" dirty="0" smtClean="0"/>
              <a:t>100</a:t>
            </a:r>
          </a:p>
          <a:p>
            <a:pPr>
              <a:buClr>
                <a:schemeClr val="tx1"/>
              </a:buClr>
            </a:pPr>
            <a:r>
              <a:rPr lang="en-US" i="1" dirty="0" smtClean="0"/>
              <a:t>              = 88.3%</a:t>
            </a:r>
            <a:endParaRPr lang="en-US" i="1" dirty="0"/>
          </a:p>
          <a:p>
            <a:pPr>
              <a:buClr>
                <a:schemeClr val="tx1"/>
              </a:buClr>
            </a:pPr>
            <a:endParaRPr lang="en-US" i="1" dirty="0"/>
          </a:p>
        </p:txBody>
      </p:sp>
      <p:sp>
        <p:nvSpPr>
          <p:cNvPr id="50" name="Rectangle 49"/>
          <p:cNvSpPr/>
          <p:nvPr/>
        </p:nvSpPr>
        <p:spPr>
          <a:xfrm>
            <a:off x="4101485" y="4888468"/>
            <a:ext cx="825867" cy="369332"/>
          </a:xfrm>
          <a:prstGeom prst="rect">
            <a:avLst/>
          </a:prstGeom>
        </p:spPr>
        <p:txBody>
          <a:bodyPr wrap="none">
            <a:spAutoFit/>
          </a:bodyPr>
          <a:lstStyle/>
          <a:p>
            <a:pPr algn="ctr" eaLnBrk="1" hangingPunct="1"/>
            <a:r>
              <a:rPr lang="en-US" sz="1800" dirty="0" smtClean="0"/>
              <a:t>77.69g</a:t>
            </a:r>
            <a:endParaRPr lang="en-US" sz="1800" dirty="0"/>
          </a:p>
        </p:txBody>
      </p:sp>
      <p:sp>
        <p:nvSpPr>
          <p:cNvPr id="51" name="Rectangle 50"/>
          <p:cNvSpPr/>
          <p:nvPr/>
        </p:nvSpPr>
        <p:spPr>
          <a:xfrm>
            <a:off x="4172508" y="5269468"/>
            <a:ext cx="761747" cy="369332"/>
          </a:xfrm>
          <a:prstGeom prst="rect">
            <a:avLst/>
          </a:prstGeom>
        </p:spPr>
        <p:txBody>
          <a:bodyPr wrap="none">
            <a:spAutoFit/>
          </a:bodyPr>
          <a:lstStyle/>
          <a:p>
            <a:pPr algn="ctr" eaLnBrk="1" hangingPunct="1"/>
            <a:r>
              <a:rPr lang="en-US" sz="1800" dirty="0" smtClean="0"/>
              <a:t>6.91 </a:t>
            </a:r>
            <a:r>
              <a:rPr lang="en-US" sz="1800" dirty="0"/>
              <a:t>g</a:t>
            </a:r>
            <a:endParaRPr lang="en-US" sz="1800" dirty="0"/>
          </a:p>
        </p:txBody>
      </p:sp>
      <p:sp>
        <p:nvSpPr>
          <p:cNvPr id="52" name="Rectangle 51"/>
          <p:cNvSpPr/>
          <p:nvPr/>
        </p:nvSpPr>
        <p:spPr>
          <a:xfrm>
            <a:off x="4152037" y="5867400"/>
            <a:ext cx="877163" cy="369332"/>
          </a:xfrm>
          <a:prstGeom prst="rect">
            <a:avLst/>
          </a:prstGeom>
        </p:spPr>
        <p:txBody>
          <a:bodyPr wrap="none">
            <a:spAutoFit/>
          </a:bodyPr>
          <a:lstStyle/>
          <a:p>
            <a:pPr algn="ctr" eaLnBrk="1" hangingPunct="1"/>
            <a:r>
              <a:rPr lang="en-US" sz="1800" dirty="0" smtClean="0"/>
              <a:t>88.3 %</a:t>
            </a:r>
            <a:endParaRPr lang="en-US" sz="1800" dirty="0"/>
          </a:p>
        </p:txBody>
      </p:sp>
    </p:spTree>
    <p:extLst>
      <p:ext uri="{BB962C8B-B14F-4D97-AF65-F5344CB8AC3E}">
        <p14:creationId xmlns:p14="http://schemas.microsoft.com/office/powerpoint/2010/main" val="1177010987"/>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1" grpId="0"/>
      <p:bldP spid="52"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1" name="Rectangle 3"/>
          <p:cNvSpPr>
            <a:spLocks noGrp="1" noChangeArrowheads="1"/>
          </p:cNvSpPr>
          <p:nvPr>
            <p:ph type="body" idx="1"/>
          </p:nvPr>
        </p:nvSpPr>
        <p:spPr>
          <a:xfrm>
            <a:off x="457200" y="1371600"/>
            <a:ext cx="8229600" cy="4525963"/>
          </a:xfrm>
        </p:spPr>
        <p:txBody>
          <a:bodyPr/>
          <a:lstStyle/>
          <a:p>
            <a:r>
              <a:rPr lang="en-US" sz="2400" dirty="0" smtClean="0">
                <a:latin typeface="Times New Roman" charset="0"/>
                <a:ea typeface="ＭＳ Ｐゴシック" charset="0"/>
                <a:cs typeface="ＭＳ Ｐゴシック" charset="0"/>
              </a:rPr>
              <a:t>What is the % Yield of aspirin produced from 5.00 </a:t>
            </a:r>
            <a:r>
              <a:rPr lang="en-US" sz="2400" dirty="0">
                <a:latin typeface="Times New Roman" charset="0"/>
                <a:ea typeface="ＭＳ Ｐゴシック" charset="0"/>
                <a:cs typeface="ＭＳ Ｐゴシック" charset="0"/>
              </a:rPr>
              <a:t>g of salicylic acid reacting with an excess of acetic anhydride, </a:t>
            </a:r>
            <a:r>
              <a:rPr lang="en-US" sz="2400" dirty="0" smtClean="0">
                <a:latin typeface="Times New Roman" charset="0"/>
                <a:ea typeface="ＭＳ Ｐゴシック" charset="0"/>
                <a:cs typeface="ＭＳ Ｐゴシック" charset="0"/>
              </a:rPr>
              <a:t>C</a:t>
            </a:r>
            <a:r>
              <a:rPr lang="en-US" sz="2400" baseline="-25000" dirty="0" smtClean="0">
                <a:latin typeface="Times New Roman" charset="0"/>
                <a:ea typeface="ＭＳ Ｐゴシック" charset="0"/>
                <a:cs typeface="ＭＳ Ｐゴシック" charset="0"/>
              </a:rPr>
              <a:t>4</a:t>
            </a:r>
            <a:r>
              <a:rPr lang="en-US" sz="2400" dirty="0" smtClean="0">
                <a:latin typeface="Times New Roman" charset="0"/>
                <a:ea typeface="ＭＳ Ｐゴシック" charset="0"/>
                <a:cs typeface="ＭＳ Ｐゴシック" charset="0"/>
              </a:rPr>
              <a:t>H</a:t>
            </a:r>
            <a:r>
              <a:rPr lang="en-US" sz="2400" baseline="-25000" dirty="0" smtClean="0">
                <a:latin typeface="Times New Roman" charset="0"/>
                <a:ea typeface="ＭＳ Ｐゴシック" charset="0"/>
                <a:cs typeface="ＭＳ Ｐゴシック" charset="0"/>
              </a:rPr>
              <a:t>6</a:t>
            </a:r>
            <a:r>
              <a:rPr lang="en-US" sz="2400" dirty="0" smtClean="0">
                <a:latin typeface="Times New Roman" charset="0"/>
                <a:ea typeface="ＭＳ Ｐゴシック" charset="0"/>
                <a:cs typeface="ＭＳ Ｐゴシック" charset="0"/>
              </a:rPr>
              <a:t>O</a:t>
            </a:r>
            <a:r>
              <a:rPr lang="en-US" sz="2400" baseline="-25000" dirty="0" smtClean="0">
                <a:latin typeface="Times New Roman" charset="0"/>
                <a:ea typeface="ＭＳ Ｐゴシック" charset="0"/>
                <a:cs typeface="ＭＳ Ｐゴシック" charset="0"/>
              </a:rPr>
              <a:t>3</a:t>
            </a:r>
            <a:r>
              <a:rPr lang="en-US" sz="2400" dirty="0">
                <a:latin typeface="Times New Roman" charset="0"/>
                <a:ea typeface="ＭＳ Ｐゴシック" charset="0"/>
                <a:cs typeface="ＭＳ Ｐゴシック" charset="0"/>
              </a:rPr>
              <a:t> </a:t>
            </a:r>
            <a:r>
              <a:rPr lang="en-US" sz="2400" dirty="0" smtClean="0">
                <a:latin typeface="Times New Roman" charset="0"/>
                <a:ea typeface="ＭＳ Ｐゴシック" charset="0"/>
                <a:cs typeface="ＭＳ Ｐゴシック" charset="0"/>
              </a:rPr>
              <a:t>to yield 5.26g of aspirin?</a:t>
            </a:r>
            <a:endParaRPr lang="en-US" sz="2400" dirty="0">
              <a:latin typeface="Times New Roman" charset="0"/>
              <a:ea typeface="ＭＳ Ｐゴシック" charset="0"/>
              <a:cs typeface="ＭＳ Ｐゴシック" charset="0"/>
            </a:endParaRPr>
          </a:p>
          <a:p>
            <a:r>
              <a:rPr lang="en-US" sz="2400" dirty="0">
                <a:latin typeface="Times New Roman" charset="0"/>
                <a:ea typeface="ＭＳ Ｐゴシック" charset="0"/>
                <a:cs typeface="ＭＳ Ｐゴシック" charset="0"/>
              </a:rPr>
              <a:t>Balanced Equation:</a:t>
            </a:r>
            <a:endParaRPr lang="en-US" dirty="0">
              <a:latin typeface="Times New Roman" charset="0"/>
              <a:ea typeface="ＭＳ Ｐゴシック" charset="0"/>
              <a:cs typeface="ＭＳ Ｐゴシック" charset="0"/>
            </a:endParaRPr>
          </a:p>
          <a:p>
            <a:pPr>
              <a:buFontTx/>
              <a:buNone/>
            </a:pPr>
            <a:endParaRPr lang="en-US" dirty="0">
              <a:latin typeface="Times New Roman" charset="0"/>
              <a:ea typeface="ＭＳ Ｐゴシック" charset="0"/>
              <a:cs typeface="ＭＳ Ｐゴシック" charset="0"/>
            </a:endParaRPr>
          </a:p>
        </p:txBody>
      </p:sp>
      <p:graphicFrame>
        <p:nvGraphicFramePr>
          <p:cNvPr id="50187" name="Object 2"/>
          <p:cNvGraphicFramePr>
            <a:graphicFrameLocks noChangeAspect="1"/>
          </p:cNvGraphicFramePr>
          <p:nvPr/>
        </p:nvGraphicFramePr>
        <p:xfrm>
          <a:off x="990600" y="5295900"/>
          <a:ext cx="7408863" cy="1268413"/>
        </p:xfrm>
        <a:graphic>
          <a:graphicData uri="http://schemas.openxmlformats.org/presentationml/2006/ole">
            <mc:AlternateContent xmlns:mc="http://schemas.openxmlformats.org/markup-compatibility/2006">
              <mc:Choice xmlns:v="urn:schemas-microsoft-com:vml" Requires="v">
                <p:oleObj spid="_x0000_s78897" name="Document" r:id="rId3" imgW="8382000" imgH="1435100" progId="Word.Document.8">
                  <p:embed/>
                </p:oleObj>
              </mc:Choice>
              <mc:Fallback>
                <p:oleObj name="Document" r:id="rId3" imgW="8382000" imgH="14351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5295900"/>
                        <a:ext cx="7408863"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95236" name="Rectangle 2"/>
          <p:cNvSpPr>
            <a:spLocks noGrp="1" noChangeArrowheads="1"/>
          </p:cNvSpPr>
          <p:nvPr>
            <p:ph type="title"/>
          </p:nvPr>
        </p:nvSpPr>
        <p:spPr/>
        <p:txBody>
          <a:bodyPr/>
          <a:lstStyle/>
          <a:p>
            <a:r>
              <a:rPr lang="en-US" dirty="0">
                <a:effectLst>
                  <a:outerShdw blurRad="38100" dist="38100" dir="2700000" algn="tl">
                    <a:srgbClr val="DDDDDD"/>
                  </a:outerShdw>
                </a:effectLst>
                <a:latin typeface="Times New Roman" charset="0"/>
                <a:ea typeface="ＭＳ Ｐゴシック" charset="0"/>
                <a:cs typeface="ＭＳ Ｐゴシック" charset="0"/>
              </a:rPr>
              <a:t>QUESTION</a:t>
            </a:r>
          </a:p>
        </p:txBody>
      </p:sp>
      <p:pic>
        <p:nvPicPr>
          <p:cNvPr id="78853"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3429000"/>
            <a:ext cx="65532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17" descr="Screen Shot 2017-11-17 at 12.18.06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4363" y="3124200"/>
            <a:ext cx="77851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1" name="Rectangle 3"/>
          <p:cNvSpPr>
            <a:spLocks noGrp="1" noChangeArrowheads="1"/>
          </p:cNvSpPr>
          <p:nvPr>
            <p:ph type="body" idx="1"/>
          </p:nvPr>
        </p:nvSpPr>
        <p:spPr>
          <a:xfrm>
            <a:off x="457200" y="1371600"/>
            <a:ext cx="8229600" cy="4525963"/>
          </a:xfrm>
        </p:spPr>
        <p:txBody>
          <a:bodyPr/>
          <a:lstStyle/>
          <a:p>
            <a:r>
              <a:rPr lang="en-US" sz="2400" dirty="0">
                <a:latin typeface="Times New Roman" charset="0"/>
                <a:ea typeface="ＭＳ Ｐゴシック" charset="0"/>
                <a:cs typeface="ＭＳ Ｐゴシック" charset="0"/>
              </a:rPr>
              <a:t>How many grams of aspirin can be theoretically produced from </a:t>
            </a:r>
            <a:r>
              <a:rPr lang="en-US" sz="2400" dirty="0" smtClean="0">
                <a:latin typeface="Times New Roman" charset="0"/>
                <a:ea typeface="ＭＳ Ｐゴシック" charset="0"/>
                <a:cs typeface="ＭＳ Ｐゴシック" charset="0"/>
              </a:rPr>
              <a:t>5.00 </a:t>
            </a:r>
            <a:r>
              <a:rPr lang="en-US" sz="2400" dirty="0">
                <a:latin typeface="Times New Roman" charset="0"/>
                <a:ea typeface="ＭＳ Ｐゴシック" charset="0"/>
                <a:cs typeface="ＭＳ Ｐゴシック" charset="0"/>
              </a:rPr>
              <a:t>g of salicylic acid reacting with an excess of acetic anhydride, C</a:t>
            </a:r>
            <a:r>
              <a:rPr lang="en-US" sz="2400" baseline="-25000" dirty="0">
                <a:latin typeface="Times New Roman" charset="0"/>
                <a:ea typeface="ＭＳ Ｐゴシック" charset="0"/>
                <a:cs typeface="ＭＳ Ｐゴシック" charset="0"/>
              </a:rPr>
              <a:t>4</a:t>
            </a:r>
            <a:r>
              <a:rPr lang="en-US" sz="2400" dirty="0">
                <a:latin typeface="Times New Roman" charset="0"/>
                <a:ea typeface="ＭＳ Ｐゴシック" charset="0"/>
                <a:cs typeface="ＭＳ Ｐゴシック" charset="0"/>
              </a:rPr>
              <a:t>H</a:t>
            </a:r>
            <a:r>
              <a:rPr lang="en-US" sz="2400" baseline="-25000" dirty="0">
                <a:latin typeface="Times New Roman" charset="0"/>
                <a:ea typeface="ＭＳ Ｐゴシック" charset="0"/>
                <a:cs typeface="ＭＳ Ｐゴシック" charset="0"/>
              </a:rPr>
              <a:t>6</a:t>
            </a:r>
            <a:r>
              <a:rPr lang="en-US" sz="2400" dirty="0">
                <a:latin typeface="Times New Roman" charset="0"/>
                <a:ea typeface="ＭＳ Ｐゴシック" charset="0"/>
                <a:cs typeface="ＭＳ Ｐゴシック" charset="0"/>
              </a:rPr>
              <a:t>O</a:t>
            </a:r>
            <a:r>
              <a:rPr lang="en-US" sz="2400" baseline="-25000" dirty="0">
                <a:latin typeface="Times New Roman" charset="0"/>
                <a:ea typeface="ＭＳ Ｐゴシック" charset="0"/>
                <a:cs typeface="ＭＳ Ｐゴシック" charset="0"/>
              </a:rPr>
              <a:t>3</a:t>
            </a:r>
            <a:r>
              <a:rPr lang="en-US" sz="2400" dirty="0">
                <a:latin typeface="Times New Roman" charset="0"/>
                <a:ea typeface="ＭＳ Ｐゴシック" charset="0"/>
                <a:cs typeface="ＭＳ Ｐゴシック" charset="0"/>
              </a:rPr>
              <a:t>?</a:t>
            </a:r>
          </a:p>
          <a:p>
            <a:r>
              <a:rPr lang="en-US" sz="2400" dirty="0">
                <a:latin typeface="Times New Roman" charset="0"/>
                <a:ea typeface="ＭＳ Ｐゴシック" charset="0"/>
                <a:cs typeface="ＭＳ Ｐゴシック" charset="0"/>
              </a:rPr>
              <a:t>Balanced Equation:</a:t>
            </a:r>
            <a:endParaRPr lang="en-US" dirty="0">
              <a:latin typeface="Times New Roman" charset="0"/>
              <a:ea typeface="ＭＳ Ｐゴシック" charset="0"/>
              <a:cs typeface="ＭＳ Ｐゴシック" charset="0"/>
            </a:endParaRPr>
          </a:p>
          <a:p>
            <a:pPr>
              <a:buFontTx/>
              <a:buNone/>
            </a:pPr>
            <a:endParaRPr lang="en-US" dirty="0">
              <a:latin typeface="Times New Roman" charset="0"/>
              <a:ea typeface="ＭＳ Ｐゴシック" charset="0"/>
              <a:cs typeface="ＭＳ Ｐゴシック" charset="0"/>
            </a:endParaRPr>
          </a:p>
        </p:txBody>
      </p:sp>
      <p:graphicFrame>
        <p:nvGraphicFramePr>
          <p:cNvPr id="50187" name="Object 2"/>
          <p:cNvGraphicFramePr>
            <a:graphicFrameLocks noChangeAspect="1"/>
          </p:cNvGraphicFramePr>
          <p:nvPr/>
        </p:nvGraphicFramePr>
        <p:xfrm>
          <a:off x="990600" y="5295900"/>
          <a:ext cx="7408863" cy="1268413"/>
        </p:xfrm>
        <a:graphic>
          <a:graphicData uri="http://schemas.openxmlformats.org/presentationml/2006/ole">
            <mc:AlternateContent xmlns:mc="http://schemas.openxmlformats.org/markup-compatibility/2006">
              <mc:Choice xmlns:v="urn:schemas-microsoft-com:vml" Requires="v">
                <p:oleObj spid="_x0000_s1035" name="Document" r:id="rId3" imgW="8382000" imgH="1435100" progId="Word.Document.8">
                  <p:embed/>
                </p:oleObj>
              </mc:Choice>
              <mc:Fallback>
                <p:oleObj name="Document" r:id="rId3" imgW="8382000" imgH="14351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5295900"/>
                        <a:ext cx="7408863"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95236" name="Rectangle 2"/>
          <p:cNvSpPr>
            <a:spLocks noGrp="1" noChangeArrowheads="1"/>
          </p:cNvSpPr>
          <p:nvPr>
            <p:ph type="title"/>
          </p:nvPr>
        </p:nvSpPr>
        <p:spPr/>
        <p:txBody>
          <a:bodyPr/>
          <a:lstStyle/>
          <a:p>
            <a:r>
              <a:rPr lang="en-US" dirty="0" smtClean="0">
                <a:effectLst>
                  <a:outerShdw blurRad="38100" dist="38100" dir="2700000" algn="tl">
                    <a:srgbClr val="DDDDDD"/>
                  </a:outerShdw>
                </a:effectLst>
                <a:latin typeface="Times New Roman" charset="0"/>
                <a:ea typeface="ＭＳ Ｐゴシック" charset="0"/>
                <a:cs typeface="ＭＳ Ｐゴシック" charset="0"/>
              </a:rPr>
              <a:t>Answer (Part 1)</a:t>
            </a:r>
            <a:endParaRPr lang="en-US" dirty="0">
              <a:effectLst>
                <a:outerShdw blurRad="38100" dist="38100" dir="2700000" algn="tl">
                  <a:srgbClr val="DDDDDD"/>
                </a:outerShdw>
              </a:effectLst>
              <a:latin typeface="Times New Roman" charset="0"/>
              <a:ea typeface="ＭＳ Ｐゴシック" charset="0"/>
              <a:cs typeface="ＭＳ Ｐゴシック" charset="0"/>
            </a:endParaRPr>
          </a:p>
        </p:txBody>
      </p:sp>
      <p:pic>
        <p:nvPicPr>
          <p:cNvPr id="78853"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3429000"/>
            <a:ext cx="65532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17" descr="Screen Shot 2017-11-17 at 12.18.06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4363" y="3124200"/>
            <a:ext cx="77851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Rectangle 18"/>
          <p:cNvSpPr>
            <a:spLocks noChangeArrowheads="1"/>
          </p:cNvSpPr>
          <p:nvPr/>
        </p:nvSpPr>
        <p:spPr bwMode="auto">
          <a:xfrm>
            <a:off x="0" y="601980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Clr>
                <a:schemeClr val="tx1"/>
              </a:buClr>
            </a:pPr>
            <a:r>
              <a:rPr lang="en-US" dirty="0"/>
              <a:t>A) </a:t>
            </a:r>
            <a:r>
              <a:rPr lang="en-US" dirty="0" smtClean="0"/>
              <a:t>3.26 </a:t>
            </a:r>
            <a:r>
              <a:rPr lang="en-US" dirty="0"/>
              <a:t>g	B) </a:t>
            </a:r>
            <a:r>
              <a:rPr lang="en-US" dirty="0" smtClean="0"/>
              <a:t>5.00 </a:t>
            </a:r>
            <a:r>
              <a:rPr lang="en-US" dirty="0"/>
              <a:t>g	C) </a:t>
            </a:r>
            <a:r>
              <a:rPr lang="en-US" dirty="0" smtClean="0"/>
              <a:t>6.52 </a:t>
            </a:r>
            <a:r>
              <a:rPr lang="en-US" dirty="0"/>
              <a:t>g	D) </a:t>
            </a:r>
            <a:r>
              <a:rPr lang="en-US" dirty="0" smtClean="0"/>
              <a:t>7.83 </a:t>
            </a:r>
            <a:r>
              <a:rPr lang="en-US" dirty="0"/>
              <a:t>g</a:t>
            </a:r>
          </a:p>
        </p:txBody>
      </p:sp>
    </p:spTree>
    <p:extLst>
      <p:ext uri="{BB962C8B-B14F-4D97-AF65-F5344CB8AC3E}">
        <p14:creationId xmlns:p14="http://schemas.microsoft.com/office/powerpoint/2010/main" val="2593126886"/>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1" name="Rectangle 3"/>
          <p:cNvSpPr>
            <a:spLocks noGrp="1" noChangeArrowheads="1"/>
          </p:cNvSpPr>
          <p:nvPr>
            <p:ph type="body" idx="1"/>
          </p:nvPr>
        </p:nvSpPr>
        <p:spPr>
          <a:xfrm>
            <a:off x="457200" y="1371600"/>
            <a:ext cx="8229600" cy="4525963"/>
          </a:xfrm>
        </p:spPr>
        <p:txBody>
          <a:bodyPr/>
          <a:lstStyle/>
          <a:p>
            <a:r>
              <a:rPr lang="en-US" sz="2400" dirty="0" smtClean="0">
                <a:latin typeface="Times New Roman" charset="0"/>
                <a:ea typeface="ＭＳ Ｐゴシック" charset="0"/>
                <a:cs typeface="ＭＳ Ｐゴシック" charset="0"/>
              </a:rPr>
              <a:t>What is the percent yield based on the answer to Part 1, and actually obtaining 5.26 g?</a:t>
            </a:r>
            <a:endParaRPr lang="en-US" sz="2400" dirty="0">
              <a:latin typeface="Times New Roman" charset="0"/>
              <a:ea typeface="ＭＳ Ｐゴシック" charset="0"/>
              <a:cs typeface="ＭＳ Ｐゴシック" charset="0"/>
            </a:endParaRPr>
          </a:p>
          <a:p>
            <a:r>
              <a:rPr lang="en-US" sz="2400" dirty="0">
                <a:latin typeface="Times New Roman" charset="0"/>
                <a:ea typeface="ＭＳ Ｐゴシック" charset="0"/>
                <a:cs typeface="ＭＳ Ｐゴシック" charset="0"/>
              </a:rPr>
              <a:t>Balanced Equation:</a:t>
            </a:r>
            <a:endParaRPr lang="en-US" dirty="0">
              <a:latin typeface="Times New Roman" charset="0"/>
              <a:ea typeface="ＭＳ Ｐゴシック" charset="0"/>
              <a:cs typeface="ＭＳ Ｐゴシック" charset="0"/>
            </a:endParaRPr>
          </a:p>
          <a:p>
            <a:pPr>
              <a:buFontTx/>
              <a:buNone/>
            </a:pPr>
            <a:endParaRPr lang="en-US" dirty="0">
              <a:latin typeface="Times New Roman" charset="0"/>
              <a:ea typeface="ＭＳ Ｐゴシック" charset="0"/>
              <a:cs typeface="ＭＳ Ｐゴシック" charset="0"/>
            </a:endParaRPr>
          </a:p>
        </p:txBody>
      </p:sp>
      <p:graphicFrame>
        <p:nvGraphicFramePr>
          <p:cNvPr id="50187" name="Object 2"/>
          <p:cNvGraphicFramePr>
            <a:graphicFrameLocks noChangeAspect="1"/>
          </p:cNvGraphicFramePr>
          <p:nvPr/>
        </p:nvGraphicFramePr>
        <p:xfrm>
          <a:off x="990600" y="5295900"/>
          <a:ext cx="7408863" cy="1268413"/>
        </p:xfrm>
        <a:graphic>
          <a:graphicData uri="http://schemas.openxmlformats.org/presentationml/2006/ole">
            <mc:AlternateContent xmlns:mc="http://schemas.openxmlformats.org/markup-compatibility/2006">
              <mc:Choice xmlns:v="urn:schemas-microsoft-com:vml" Requires="v">
                <p:oleObj spid="_x0000_s172043" name="Document" r:id="rId3" imgW="8382000" imgH="1435100" progId="Word.Document.8">
                  <p:embed/>
                </p:oleObj>
              </mc:Choice>
              <mc:Fallback>
                <p:oleObj name="Document" r:id="rId3" imgW="8382000" imgH="14351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5295900"/>
                        <a:ext cx="7408863"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95236" name="Rectangle 2"/>
          <p:cNvSpPr>
            <a:spLocks noGrp="1" noChangeArrowheads="1"/>
          </p:cNvSpPr>
          <p:nvPr>
            <p:ph type="title"/>
          </p:nvPr>
        </p:nvSpPr>
        <p:spPr/>
        <p:txBody>
          <a:bodyPr/>
          <a:lstStyle/>
          <a:p>
            <a:r>
              <a:rPr lang="en-US" dirty="0" smtClean="0">
                <a:effectLst>
                  <a:outerShdw blurRad="38100" dist="38100" dir="2700000" algn="tl">
                    <a:srgbClr val="DDDDDD"/>
                  </a:outerShdw>
                </a:effectLst>
                <a:latin typeface="Times New Roman" charset="0"/>
                <a:ea typeface="ＭＳ Ｐゴシック" charset="0"/>
                <a:cs typeface="ＭＳ Ｐゴシック" charset="0"/>
              </a:rPr>
              <a:t>Answer (Part 2)</a:t>
            </a:r>
            <a:endParaRPr lang="en-US" dirty="0">
              <a:effectLst>
                <a:outerShdw blurRad="38100" dist="38100" dir="2700000" algn="tl">
                  <a:srgbClr val="DDDDDD"/>
                </a:outerShdw>
              </a:effectLst>
              <a:latin typeface="Times New Roman" charset="0"/>
              <a:ea typeface="ＭＳ Ｐゴシック" charset="0"/>
              <a:cs typeface="ＭＳ Ｐゴシック" charset="0"/>
            </a:endParaRPr>
          </a:p>
        </p:txBody>
      </p:sp>
      <p:pic>
        <p:nvPicPr>
          <p:cNvPr id="78853"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3429000"/>
            <a:ext cx="65532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17" descr="Screen Shot 2017-11-17 at 12.18.06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4363" y="3124200"/>
            <a:ext cx="77851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Rectangle 18"/>
          <p:cNvSpPr>
            <a:spLocks noChangeArrowheads="1"/>
          </p:cNvSpPr>
          <p:nvPr/>
        </p:nvSpPr>
        <p:spPr bwMode="auto">
          <a:xfrm>
            <a:off x="0" y="601980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Clr>
                <a:schemeClr val="tx1"/>
              </a:buClr>
            </a:pPr>
            <a:r>
              <a:rPr lang="en-US" dirty="0"/>
              <a:t>A) </a:t>
            </a:r>
            <a:r>
              <a:rPr lang="en-US" dirty="0" smtClean="0"/>
              <a:t>65.2%</a:t>
            </a:r>
            <a:r>
              <a:rPr lang="en-US" dirty="0"/>
              <a:t>	B) </a:t>
            </a:r>
            <a:r>
              <a:rPr lang="en-US" dirty="0" smtClean="0"/>
              <a:t>80.7%</a:t>
            </a:r>
            <a:r>
              <a:rPr lang="en-US" dirty="0"/>
              <a:t>	C) </a:t>
            </a:r>
            <a:r>
              <a:rPr lang="en-US" dirty="0" smtClean="0"/>
              <a:t>100%</a:t>
            </a:r>
            <a:r>
              <a:rPr lang="en-US" dirty="0"/>
              <a:t>	D) </a:t>
            </a:r>
            <a:r>
              <a:rPr lang="en-US" dirty="0" smtClean="0"/>
              <a:t>105.2%</a:t>
            </a:r>
            <a:endParaRPr lang="en-US" dirty="0"/>
          </a:p>
        </p:txBody>
      </p:sp>
    </p:spTree>
    <p:extLst>
      <p:ext uri="{BB962C8B-B14F-4D97-AF65-F5344CB8AC3E}">
        <p14:creationId xmlns:p14="http://schemas.microsoft.com/office/powerpoint/2010/main" val="4268056329"/>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2" name="Rectangle 2"/>
          <p:cNvSpPr>
            <a:spLocks noGrp="1" noChangeArrowheads="1"/>
          </p:cNvSpPr>
          <p:nvPr>
            <p:ph type="title"/>
          </p:nvPr>
        </p:nvSpPr>
        <p:spPr/>
        <p:txBody>
          <a:bodyPr/>
          <a:lstStyle/>
          <a:p>
            <a:r>
              <a:rPr lang="en-US">
                <a:effectLst>
                  <a:outerShdw blurRad="38100" dist="38100" dir="2700000" algn="tl">
                    <a:srgbClr val="DDDDDD"/>
                  </a:outerShdw>
                </a:effectLst>
                <a:latin typeface="Times New Roman" charset="0"/>
                <a:ea typeface="ＭＳ Ｐゴシック" charset="0"/>
                <a:cs typeface="ＭＳ Ｐゴシック" charset="0"/>
              </a:rPr>
              <a:t>Percent Yield</a:t>
            </a:r>
          </a:p>
        </p:txBody>
      </p:sp>
      <p:sp>
        <p:nvSpPr>
          <p:cNvPr id="22533" name="Rectangle 3"/>
          <p:cNvSpPr>
            <a:spLocks noGrp="1" noChangeArrowheads="1"/>
          </p:cNvSpPr>
          <p:nvPr>
            <p:ph type="body" idx="1"/>
          </p:nvPr>
        </p:nvSpPr>
        <p:spPr>
          <a:xfrm>
            <a:off x="914400" y="1219200"/>
            <a:ext cx="7302500" cy="1828800"/>
          </a:xfrm>
        </p:spPr>
        <p:txBody>
          <a:bodyPr/>
          <a:lstStyle/>
          <a:p>
            <a:pPr>
              <a:buClr>
                <a:schemeClr val="tx1"/>
              </a:buClr>
              <a:buFont typeface="Monotype Sorts" charset="0"/>
              <a:buChar char=""/>
            </a:pPr>
            <a:r>
              <a:rPr lang="en-US">
                <a:latin typeface="Times New Roman" charset="0"/>
                <a:ea typeface="ＭＳ Ｐゴシック" charset="0"/>
                <a:cs typeface="ＭＳ Ｐゴシック" charset="0"/>
              </a:rPr>
              <a:t>Calculate the % Yield: </a:t>
            </a:r>
            <a:br>
              <a:rPr lang="en-US">
                <a:latin typeface="Times New Roman" charset="0"/>
                <a:ea typeface="ＭＳ Ｐゴシック" charset="0"/>
                <a:cs typeface="ＭＳ Ｐゴシック" charset="0"/>
              </a:rPr>
            </a:br>
            <a:r>
              <a:rPr lang="en-US">
                <a:latin typeface="Times New Roman" charset="0"/>
                <a:ea typeface="ＭＳ Ｐゴシック" charset="0"/>
                <a:cs typeface="ＭＳ Ｐゴシック" charset="0"/>
              </a:rPr>
              <a:t>actual yield (g) versus the theoretical calculated yield (g). </a:t>
            </a:r>
            <a:r>
              <a:rPr lang="en-US" sz="2400">
                <a:latin typeface="Times New Roman" charset="0"/>
                <a:ea typeface="ＭＳ Ｐゴシック" charset="0"/>
                <a:cs typeface="ＭＳ Ｐゴシック" charset="0"/>
              </a:rPr>
              <a:t>					</a:t>
            </a:r>
          </a:p>
          <a:p>
            <a:pPr>
              <a:buClr>
                <a:schemeClr val="tx1"/>
              </a:buClr>
              <a:buFont typeface="Monotype Sorts" charset="0"/>
              <a:buChar char=""/>
            </a:pPr>
            <a:r>
              <a:rPr lang="en-US">
                <a:latin typeface="Times New Roman" charset="0"/>
                <a:ea typeface="ＭＳ Ｐゴシック" charset="0"/>
                <a:cs typeface="ＭＳ Ｐゴシック" charset="0"/>
              </a:rPr>
              <a:t>% Yield = actual (g) / theoretical (g) x 100</a:t>
            </a:r>
          </a:p>
          <a:p>
            <a:pPr>
              <a:buFontTx/>
              <a:buNone/>
            </a:pPr>
            <a:endParaRPr lang="en-US" sz="1200">
              <a:latin typeface="Times New Roman" charset="0"/>
              <a:ea typeface="ＭＳ Ｐゴシック" charset="0"/>
              <a:cs typeface="ＭＳ Ｐゴシック" charset="0"/>
            </a:endParaRPr>
          </a:p>
        </p:txBody>
      </p:sp>
      <p:graphicFrame>
        <p:nvGraphicFramePr>
          <p:cNvPr id="22530" name="Object 2"/>
          <p:cNvGraphicFramePr>
            <a:graphicFrameLocks/>
          </p:cNvGraphicFramePr>
          <p:nvPr/>
        </p:nvGraphicFramePr>
        <p:xfrm>
          <a:off x="7391400" y="4648200"/>
          <a:ext cx="1422400" cy="1460500"/>
        </p:xfrm>
        <a:graphic>
          <a:graphicData uri="http://schemas.openxmlformats.org/presentationml/2006/ole">
            <mc:AlternateContent xmlns:mc="http://schemas.openxmlformats.org/markup-compatibility/2006">
              <mc:Choice xmlns:v="urn:schemas-microsoft-com:vml" Requires="v">
                <p:oleObj spid="_x0000_s137275" r:id="rId4" imgW="1422400" imgH="1460500" progId="MS_ClipArt_Gallery">
                  <p:embed/>
                </p:oleObj>
              </mc:Choice>
              <mc:Fallback>
                <p:oleObj r:id="rId4" imgW="1422400" imgH="146050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4648200"/>
                        <a:ext cx="1422400" cy="146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2531" name="Object 3"/>
          <p:cNvGraphicFramePr>
            <a:graphicFrameLocks/>
          </p:cNvGraphicFramePr>
          <p:nvPr/>
        </p:nvGraphicFramePr>
        <p:xfrm>
          <a:off x="1104900" y="1752600"/>
          <a:ext cx="241300" cy="190500"/>
        </p:xfrm>
        <a:graphic>
          <a:graphicData uri="http://schemas.openxmlformats.org/presentationml/2006/ole">
            <mc:AlternateContent xmlns:mc="http://schemas.openxmlformats.org/markup-compatibility/2006">
              <mc:Choice xmlns:v="urn:schemas-microsoft-com:vml" Requires="v">
                <p:oleObj spid="_x0000_s137276" name="Equation" r:id="rId6" imgW="241300" imgH="190500" progId="Equation.3">
                  <p:embed/>
                </p:oleObj>
              </mc:Choice>
              <mc:Fallback>
                <p:oleObj name="Equation" r:id="rId6" imgW="241300" imgH="1905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413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 name="TextBox 5"/>
          <p:cNvSpPr txBox="1">
            <a:spLocks noChangeArrowheads="1"/>
          </p:cNvSpPr>
          <p:nvPr/>
        </p:nvSpPr>
        <p:spPr bwMode="auto">
          <a:xfrm>
            <a:off x="1600200" y="4343400"/>
            <a:ext cx="5638800" cy="461665"/>
          </a:xfrm>
          <a:prstGeom prst="rect">
            <a:avLst/>
          </a:prstGeom>
          <a:solidFill>
            <a:schemeClr val="bg1">
              <a:lumMod val="85000"/>
            </a:schemeClr>
          </a:solidFill>
          <a:ln w="9525">
            <a:solidFill>
              <a:schemeClr val="tx1"/>
            </a:solidFill>
            <a:miter lim="800000"/>
            <a:headEnd/>
            <a:tailEnd/>
          </a:ln>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dirty="0">
                <a:solidFill>
                  <a:srgbClr val="CC0066"/>
                </a:solidFill>
              </a:rPr>
              <a:t>Weigh crude aspirin &amp; calculate % yield</a:t>
            </a:r>
            <a:r>
              <a:rPr lang="en-US" dirty="0" smtClean="0">
                <a:solidFill>
                  <a:srgbClr val="CC0066"/>
                </a:solidFill>
              </a:rPr>
              <a:t>.</a:t>
            </a:r>
          </a:p>
        </p:txBody>
      </p:sp>
    </p:spTree>
    <p:extLst>
      <p:ext uri="{BB962C8B-B14F-4D97-AF65-F5344CB8AC3E}">
        <p14:creationId xmlns:p14="http://schemas.microsoft.com/office/powerpoint/2010/main" val="3373580000"/>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2" name="Rectangle 2"/>
          <p:cNvSpPr>
            <a:spLocks noGrp="1" noChangeArrowheads="1"/>
          </p:cNvSpPr>
          <p:nvPr>
            <p:ph type="title"/>
          </p:nvPr>
        </p:nvSpPr>
        <p:spPr/>
        <p:txBody>
          <a:bodyPr/>
          <a:lstStyle/>
          <a:p>
            <a:pPr algn="ctr"/>
            <a:r>
              <a:rPr lang="en-US" dirty="0" smtClean="0">
                <a:effectLst>
                  <a:outerShdw blurRad="38100" dist="38100" dir="2700000" algn="tl">
                    <a:srgbClr val="DDDDDD"/>
                  </a:outerShdw>
                </a:effectLst>
                <a:latin typeface="Times New Roman" charset="0"/>
                <a:ea typeface="ＭＳ Ｐゴシック" charset="0"/>
                <a:cs typeface="ＭＳ Ｐゴシック" charset="0"/>
              </a:rPr>
              <a:t>FeCl</a:t>
            </a:r>
            <a:r>
              <a:rPr lang="en-US" baseline="-25000" dirty="0" smtClean="0">
                <a:effectLst>
                  <a:outerShdw blurRad="38100" dist="38100" dir="2700000" algn="tl">
                    <a:srgbClr val="DDDDDD"/>
                  </a:outerShdw>
                </a:effectLst>
                <a:latin typeface="Times New Roman" charset="0"/>
                <a:ea typeface="ＭＳ Ｐゴシック" charset="0"/>
                <a:cs typeface="ＭＳ Ｐゴシック" charset="0"/>
              </a:rPr>
              <a:t>3 </a:t>
            </a:r>
            <a:r>
              <a:rPr lang="en-US" dirty="0" smtClean="0">
                <a:effectLst>
                  <a:outerShdw blurRad="38100" dist="38100" dir="2700000" algn="tl">
                    <a:srgbClr val="DDDDDD"/>
                  </a:outerShdw>
                </a:effectLst>
                <a:latin typeface="Times New Roman" charset="0"/>
                <a:ea typeface="ＭＳ Ｐゴシック" charset="0"/>
                <a:cs typeface="ＭＳ Ｐゴシック" charset="0"/>
              </a:rPr>
              <a:t>&amp; Starch Tests</a:t>
            </a:r>
            <a:endParaRPr lang="en-US" dirty="0">
              <a:effectLst>
                <a:outerShdw blurRad="38100" dist="38100" dir="2700000" algn="tl">
                  <a:srgbClr val="DDDDDD"/>
                </a:outerShdw>
              </a:effectLst>
              <a:latin typeface="Times New Roman" charset="0"/>
              <a:ea typeface="ＭＳ Ｐゴシック" charset="0"/>
              <a:cs typeface="ＭＳ Ｐゴシック" charset="0"/>
            </a:endParaRPr>
          </a:p>
        </p:txBody>
      </p:sp>
      <p:graphicFrame>
        <p:nvGraphicFramePr>
          <p:cNvPr id="22530" name="Object 2"/>
          <p:cNvGraphicFramePr>
            <a:graphicFrameLocks/>
          </p:cNvGraphicFramePr>
          <p:nvPr/>
        </p:nvGraphicFramePr>
        <p:xfrm>
          <a:off x="7391400" y="4648200"/>
          <a:ext cx="1422400" cy="1460500"/>
        </p:xfrm>
        <a:graphic>
          <a:graphicData uri="http://schemas.openxmlformats.org/presentationml/2006/ole">
            <mc:AlternateContent xmlns:mc="http://schemas.openxmlformats.org/markup-compatibility/2006">
              <mc:Choice xmlns:v="urn:schemas-microsoft-com:vml" Requires="v">
                <p:oleObj spid="_x0000_s173067" r:id="rId4" imgW="1422400" imgH="1460500" progId="MS_ClipArt_Gallery">
                  <p:embed/>
                </p:oleObj>
              </mc:Choice>
              <mc:Fallback>
                <p:oleObj r:id="rId4" imgW="1422400" imgH="146050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4648200"/>
                        <a:ext cx="1422400" cy="146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2531" name="Object 3"/>
          <p:cNvGraphicFramePr>
            <a:graphicFrameLocks/>
          </p:cNvGraphicFramePr>
          <p:nvPr/>
        </p:nvGraphicFramePr>
        <p:xfrm>
          <a:off x="1104900" y="1752600"/>
          <a:ext cx="241300" cy="190500"/>
        </p:xfrm>
        <a:graphic>
          <a:graphicData uri="http://schemas.openxmlformats.org/presentationml/2006/ole">
            <mc:AlternateContent xmlns:mc="http://schemas.openxmlformats.org/markup-compatibility/2006">
              <mc:Choice xmlns:v="urn:schemas-microsoft-com:vml" Requires="v">
                <p:oleObj spid="_x0000_s173068" name="Equation" r:id="rId6" imgW="241300" imgH="190500" progId="Equation.3">
                  <p:embed/>
                </p:oleObj>
              </mc:Choice>
              <mc:Fallback>
                <p:oleObj name="Equation" r:id="rId6" imgW="241300" imgH="1905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413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 name="TextBox 5"/>
          <p:cNvSpPr txBox="1">
            <a:spLocks noChangeArrowheads="1"/>
          </p:cNvSpPr>
          <p:nvPr/>
        </p:nvSpPr>
        <p:spPr bwMode="auto">
          <a:xfrm>
            <a:off x="2057400" y="4267200"/>
            <a:ext cx="4800600" cy="1938992"/>
          </a:xfrm>
          <a:prstGeom prst="rect">
            <a:avLst/>
          </a:prstGeom>
          <a:solidFill>
            <a:schemeClr val="bg1">
              <a:lumMod val="85000"/>
            </a:schemeClr>
          </a:solidFill>
          <a:ln w="9525">
            <a:solidFill>
              <a:schemeClr val="tx1"/>
            </a:solidFill>
            <a:miter lim="800000"/>
            <a:headEnd/>
            <a:tailEnd/>
          </a:ln>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dirty="0" smtClean="0">
                <a:ln>
                  <a:solidFill>
                    <a:srgbClr val="000000"/>
                  </a:solidFill>
                </a:ln>
                <a:solidFill>
                  <a:srgbClr val="CC0066"/>
                </a:solidFill>
              </a:rPr>
              <a:t>Complete Part B</a:t>
            </a:r>
            <a:r>
              <a:rPr lang="en-US" dirty="0">
                <a:ln>
                  <a:solidFill>
                    <a:srgbClr val="000000"/>
                  </a:solidFill>
                </a:ln>
                <a:solidFill>
                  <a:srgbClr val="CC0066"/>
                </a:solidFill>
              </a:rPr>
              <a:t>;</a:t>
            </a:r>
            <a:r>
              <a:rPr lang="en-US" dirty="0" smtClean="0">
                <a:ln>
                  <a:solidFill>
                    <a:srgbClr val="000000"/>
                  </a:solidFill>
                </a:ln>
                <a:solidFill>
                  <a:srgbClr val="CC0066"/>
                </a:solidFill>
              </a:rPr>
              <a:t> record your results.</a:t>
            </a:r>
            <a:endParaRPr lang="en-US" dirty="0" smtClean="0">
              <a:solidFill>
                <a:srgbClr val="CC0066"/>
              </a:solidFill>
            </a:endParaRPr>
          </a:p>
          <a:p>
            <a:pPr eaLnBrk="1" hangingPunct="1"/>
            <a:endParaRPr lang="en-US" dirty="0" smtClean="0">
              <a:solidFill>
                <a:srgbClr val="CC0066"/>
              </a:solidFill>
            </a:endParaRPr>
          </a:p>
          <a:p>
            <a:pPr eaLnBrk="1" hangingPunct="1"/>
            <a:r>
              <a:rPr lang="en-US" dirty="0" smtClean="0">
                <a:solidFill>
                  <a:srgbClr val="CC0066"/>
                </a:solidFill>
              </a:rPr>
              <a:t>Turn </a:t>
            </a:r>
            <a:r>
              <a:rPr lang="en-US" dirty="0">
                <a:solidFill>
                  <a:srgbClr val="CC0066"/>
                </a:solidFill>
              </a:rPr>
              <a:t>in individual Report Form </a:t>
            </a:r>
            <a:r>
              <a:rPr lang="en-US" dirty="0" smtClean="0">
                <a:solidFill>
                  <a:srgbClr val="CC0066"/>
                </a:solidFill>
              </a:rPr>
              <a:t>pp.90-91 with </a:t>
            </a:r>
            <a:r>
              <a:rPr lang="en-US" dirty="0">
                <a:solidFill>
                  <a:srgbClr val="CC0066"/>
                </a:solidFill>
              </a:rPr>
              <a:t>partner</a:t>
            </a:r>
            <a:r>
              <a:rPr lang="ja-JP" altLang="en-US" dirty="0">
                <a:solidFill>
                  <a:srgbClr val="CC0066"/>
                </a:solidFill>
              </a:rPr>
              <a:t>’</a:t>
            </a:r>
            <a:r>
              <a:rPr lang="en-US" dirty="0">
                <a:solidFill>
                  <a:srgbClr val="CC0066"/>
                </a:solidFill>
              </a:rPr>
              <a:t>s name(s)</a:t>
            </a:r>
            <a:r>
              <a:rPr lang="en-US" dirty="0" smtClean="0">
                <a:solidFill>
                  <a:srgbClr val="CC0066"/>
                </a:solidFill>
              </a:rPr>
              <a:t>.</a:t>
            </a:r>
            <a:endParaRPr lang="en-US" dirty="0">
              <a:solidFill>
                <a:srgbClr val="CC0066"/>
              </a:solidFill>
            </a:endParaRPr>
          </a:p>
        </p:txBody>
      </p:sp>
      <p:pic>
        <p:nvPicPr>
          <p:cNvPr id="3" name="Picture 2" descr="Screen Shot 2019-05-16 at 12.33.17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33600" y="1295400"/>
            <a:ext cx="4533900" cy="2640712"/>
          </a:xfrm>
          <a:prstGeom prst="rect">
            <a:avLst/>
          </a:prstGeom>
          <a:ln>
            <a:solidFill>
              <a:schemeClr val="tx2"/>
            </a:solidFill>
          </a:ln>
        </p:spPr>
      </p:pic>
    </p:spTree>
    <p:extLst>
      <p:ext uri="{BB962C8B-B14F-4D97-AF65-F5344CB8AC3E}">
        <p14:creationId xmlns:p14="http://schemas.microsoft.com/office/powerpoint/2010/main" val="909110883"/>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TextBox 13"/>
          <p:cNvSpPr txBox="1">
            <a:spLocks noChangeArrowheads="1"/>
          </p:cNvSpPr>
          <p:nvPr/>
        </p:nvSpPr>
        <p:spPr bwMode="auto">
          <a:xfrm>
            <a:off x="381000" y="312003"/>
            <a:ext cx="8077200" cy="830997"/>
          </a:xfrm>
          <a:prstGeom prst="rect">
            <a:avLst/>
          </a:prstGeom>
          <a:solidFill>
            <a:schemeClr val="bg2"/>
          </a:solidFill>
          <a:ln w="9525">
            <a:solidFill>
              <a:schemeClr val="tx1"/>
            </a:solidFill>
            <a:miter lim="800000"/>
            <a:headEnd/>
            <a:tailEnd/>
          </a:ln>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dirty="0" smtClean="0"/>
              <a:t>Post </a:t>
            </a:r>
            <a:r>
              <a:rPr lang="en-US" dirty="0" smtClean="0"/>
              <a:t>Lab Questions</a:t>
            </a:r>
            <a:endParaRPr lang="en-US" dirty="0"/>
          </a:p>
          <a:p>
            <a:pPr algn="ctr" eaLnBrk="1" hangingPunct="1"/>
            <a:r>
              <a:rPr lang="en-US" dirty="0" smtClean="0"/>
              <a:t>Due on-</a:t>
            </a:r>
            <a:r>
              <a:rPr lang="en-US" dirty="0" smtClean="0"/>
              <a:t>line</a:t>
            </a:r>
            <a:endParaRPr lang="en-US" dirty="0"/>
          </a:p>
        </p:txBody>
      </p:sp>
      <p:pic>
        <p:nvPicPr>
          <p:cNvPr id="90115" name="Picture 11" descr="Screen Shot 2018-05-02 at 8.14.21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371600"/>
            <a:ext cx="4268788" cy="4876800"/>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90116" name="Rectangle 14"/>
          <p:cNvSpPr>
            <a:spLocks noChangeArrowheads="1"/>
          </p:cNvSpPr>
          <p:nvPr/>
        </p:nvSpPr>
        <p:spPr bwMode="auto">
          <a:xfrm>
            <a:off x="457200" y="6229350"/>
            <a:ext cx="815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0" dirty="0">
                <a:latin typeface="Arial" charset="0"/>
                <a:cs typeface="Arial" charset="0"/>
              </a:rPr>
              <a:t>http://</a:t>
            </a:r>
            <a:r>
              <a:rPr lang="en-US" sz="2000" b="0" dirty="0" err="1">
                <a:latin typeface="Arial" charset="0"/>
                <a:cs typeface="Arial" charset="0"/>
              </a:rPr>
              <a:t>chemconnections.org</a:t>
            </a:r>
            <a:r>
              <a:rPr lang="en-US" sz="2000" b="0" dirty="0">
                <a:latin typeface="Arial" charset="0"/>
                <a:cs typeface="Arial" charset="0"/>
              </a:rPr>
              <a:t>/general/chem108/Aspirin%20Guide.html</a:t>
            </a:r>
          </a:p>
        </p:txBody>
      </p:sp>
      <p:sp>
        <p:nvSpPr>
          <p:cNvPr id="2" name="TextBox 1"/>
          <p:cNvSpPr txBox="1"/>
          <p:nvPr/>
        </p:nvSpPr>
        <p:spPr>
          <a:xfrm>
            <a:off x="10046789" y="777272"/>
            <a:ext cx="184666" cy="461665"/>
          </a:xfrm>
          <a:prstGeom prst="rect">
            <a:avLst/>
          </a:prstGeom>
          <a:noFill/>
        </p:spPr>
        <p:txBody>
          <a:bodyPr wrap="none" rtlCol="0">
            <a:spAutoFit/>
          </a:bodyPr>
          <a:lstStyle/>
          <a:p>
            <a:endParaRPr lang="en-US" dirty="0"/>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txBox="1">
            <a:spLocks/>
          </p:cNvSpPr>
          <p:nvPr/>
        </p:nvSpPr>
        <p:spPr bwMode="auto">
          <a:xfrm>
            <a:off x="685800" y="3048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4400" dirty="0" err="1">
                <a:latin typeface="Calibri" charset="0"/>
              </a:rPr>
              <a:t>Chem</a:t>
            </a:r>
            <a:r>
              <a:rPr lang="en-US" sz="4400" dirty="0">
                <a:latin typeface="Calibri" charset="0"/>
              </a:rPr>
              <a:t> 108: Class/ Lab </a:t>
            </a:r>
            <a:endParaRPr lang="en-US" sz="3200" dirty="0">
              <a:latin typeface="Calibri" charset="0"/>
            </a:endParaRPr>
          </a:p>
        </p:txBody>
      </p:sp>
      <p:sp>
        <p:nvSpPr>
          <p:cNvPr id="44036" name="Rectangle 7"/>
          <p:cNvSpPr>
            <a:spLocks noChangeArrowheads="1"/>
          </p:cNvSpPr>
          <p:nvPr/>
        </p:nvSpPr>
        <p:spPr bwMode="auto">
          <a:xfrm>
            <a:off x="457200" y="1371600"/>
            <a:ext cx="8610600" cy="5632310"/>
          </a:xfrm>
          <a:prstGeom prst="rect">
            <a:avLst/>
          </a:prstGeom>
          <a:noFill/>
          <a:ln w="9525">
            <a:noFill/>
            <a:miter lim="800000"/>
            <a:headEnd/>
            <a:tailEnd/>
          </a:ln>
        </p:spPr>
        <p:txBody>
          <a:bodyPr wrap="square">
            <a:spAutoFit/>
          </a:bodyPr>
          <a:lstStyle/>
          <a:p>
            <a:r>
              <a:rPr lang="en-US" dirty="0">
                <a:solidFill>
                  <a:srgbClr val="FF0000"/>
                </a:solidFill>
              </a:rPr>
              <a:t>		(Return </a:t>
            </a:r>
            <a:r>
              <a:rPr lang="en-US" dirty="0" smtClean="0">
                <a:solidFill>
                  <a:srgbClr val="FF0000"/>
                </a:solidFill>
              </a:rPr>
              <a:t>any loaned </a:t>
            </a:r>
            <a:r>
              <a:rPr lang="en-US" dirty="0" err="1">
                <a:solidFill>
                  <a:srgbClr val="FF0000"/>
                </a:solidFill>
              </a:rPr>
              <a:t>i</a:t>
            </a:r>
            <a:r>
              <a:rPr lang="en-US" dirty="0">
                <a:solidFill>
                  <a:srgbClr val="FF0000"/>
                </a:solidFill>
              </a:rPr>
              <a:t>-clickers)</a:t>
            </a:r>
          </a:p>
          <a:p>
            <a:pPr>
              <a:buFont typeface="Times New Roman" charset="0"/>
              <a:buAutoNum type="arabicPeriod"/>
            </a:pPr>
            <a:r>
              <a:rPr lang="en-US" dirty="0" smtClean="0"/>
              <a:t> Check </a:t>
            </a:r>
            <a:r>
              <a:rPr lang="en-US" dirty="0"/>
              <a:t>that you have everything on the </a:t>
            </a:r>
            <a:r>
              <a:rPr lang="en-US" dirty="0" smtClean="0"/>
              <a:t>pink inventory </a:t>
            </a:r>
            <a:r>
              <a:rPr lang="en-US" dirty="0"/>
              <a:t>sheet: clean &amp; not </a:t>
            </a:r>
            <a:r>
              <a:rPr lang="en-US" dirty="0" smtClean="0"/>
              <a:t>broken; dispose of any broken glass in the broken glass container. </a:t>
            </a:r>
            <a:endParaRPr lang="en-US" dirty="0"/>
          </a:p>
          <a:p>
            <a:pPr>
              <a:buFont typeface="Times New Roman" charset="0"/>
              <a:buAutoNum type="arabicPeriod"/>
            </a:pPr>
            <a:r>
              <a:rPr lang="en-US" dirty="0" smtClean="0"/>
              <a:t> Replace </a:t>
            </a:r>
            <a:r>
              <a:rPr lang="en-US" dirty="0"/>
              <a:t>the paper @ the bottom of the drawer with clean paper </a:t>
            </a:r>
            <a:r>
              <a:rPr lang="en-US" dirty="0" smtClean="0"/>
              <a:t>towel.</a:t>
            </a:r>
            <a:endParaRPr lang="en-US" dirty="0"/>
          </a:p>
          <a:p>
            <a:pPr>
              <a:buFont typeface="Times New Roman" charset="0"/>
              <a:buAutoNum type="arabicPeriod"/>
            </a:pPr>
            <a:r>
              <a:rPr lang="en-US" dirty="0" smtClean="0"/>
              <a:t> Note </a:t>
            </a:r>
            <a:r>
              <a:rPr lang="en-US" dirty="0" smtClean="0"/>
              <a:t>any missing equipment on the pink sheet., then replace all equipment in the drawer.  Take </a:t>
            </a:r>
            <a:r>
              <a:rPr lang="en-US" dirty="0"/>
              <a:t>a tag, write the combination number on the tag &amp; fasten to </a:t>
            </a:r>
            <a:r>
              <a:rPr lang="en-US" dirty="0" smtClean="0"/>
              <a:t>lock.</a:t>
            </a:r>
            <a:endParaRPr lang="en-US" dirty="0"/>
          </a:p>
          <a:p>
            <a:pPr>
              <a:buFont typeface="Times New Roman" charset="0"/>
              <a:buAutoNum type="arabicPeriod"/>
            </a:pPr>
            <a:r>
              <a:rPr lang="en-US" dirty="0" smtClean="0"/>
              <a:t> Write </a:t>
            </a:r>
            <a:r>
              <a:rPr lang="en-US" dirty="0"/>
              <a:t>your name on the </a:t>
            </a:r>
            <a:r>
              <a:rPr lang="en-US" dirty="0" smtClean="0"/>
              <a:t>blackboard</a:t>
            </a:r>
            <a:r>
              <a:rPr lang="en-US" dirty="0"/>
              <a:t>. Dr. R. will check </a:t>
            </a:r>
            <a:r>
              <a:rPr lang="en-US" dirty="0" smtClean="0"/>
              <a:t>pink sheet &amp; </a:t>
            </a:r>
            <a:r>
              <a:rPr lang="en-US" dirty="0"/>
              <a:t>sign </a:t>
            </a:r>
            <a:r>
              <a:rPr lang="en-US" dirty="0" smtClean="0"/>
              <a:t>off</a:t>
            </a:r>
            <a:r>
              <a:rPr lang="en-US" dirty="0" smtClean="0"/>
              <a:t>. </a:t>
            </a:r>
            <a:endParaRPr lang="en-US" dirty="0" smtClean="0"/>
          </a:p>
          <a:p>
            <a:pPr>
              <a:buFont typeface="Times New Roman" charset="0"/>
              <a:buAutoNum type="arabicPeriod"/>
            </a:pPr>
            <a:r>
              <a:rPr lang="en-US" dirty="0" smtClean="0"/>
              <a:t> Take the signed pink form and combination lock to </a:t>
            </a:r>
            <a:r>
              <a:rPr lang="en-US" dirty="0"/>
              <a:t>the stockroom. . This completes your lab in </a:t>
            </a:r>
            <a:r>
              <a:rPr lang="en-US" dirty="0" err="1"/>
              <a:t>Chem</a:t>
            </a:r>
            <a:r>
              <a:rPr lang="en-US" dirty="0"/>
              <a:t> 108.</a:t>
            </a:r>
          </a:p>
          <a:p>
            <a:pPr>
              <a:buFont typeface="Times New Roman" charset="0"/>
              <a:buAutoNum type="arabicPeriod"/>
            </a:pPr>
            <a:r>
              <a:rPr lang="en-US" dirty="0" smtClean="0"/>
              <a:t> Thank </a:t>
            </a:r>
            <a:r>
              <a:rPr lang="en-US" dirty="0" smtClean="0"/>
              <a:t>you, and best wishes.</a:t>
            </a:r>
            <a:endParaRPr lang="en-US" dirty="0"/>
          </a:p>
          <a:p>
            <a:r>
              <a:rPr lang="en-US" dirty="0" smtClean="0">
                <a:solidFill>
                  <a:srgbClr val="FF0000"/>
                </a:solidFill>
              </a:rPr>
              <a:t> </a:t>
            </a:r>
            <a:endParaRPr lang="en-US" dirty="0"/>
          </a:p>
        </p:txBody>
      </p:sp>
      <p:sp>
        <p:nvSpPr>
          <p:cNvPr id="49156" name="Rectangle 4"/>
          <p:cNvSpPr>
            <a:spLocks noChangeArrowheads="1"/>
          </p:cNvSpPr>
          <p:nvPr/>
        </p:nvSpPr>
        <p:spPr bwMode="auto">
          <a:xfrm>
            <a:off x="3119438" y="179388"/>
            <a:ext cx="29051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solidFill>
                  <a:srgbClr val="FF0000"/>
                </a:solidFill>
              </a:rPr>
              <a:t>Check in lab drawer </a:t>
            </a:r>
          </a:p>
        </p:txBody>
      </p:sp>
    </p:spTree>
    <p:extLst>
      <p:ext uri="{BB962C8B-B14F-4D97-AF65-F5344CB8AC3E}">
        <p14:creationId xmlns:p14="http://schemas.microsoft.com/office/powerpoint/2010/main" val="4004828832"/>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Matter2000">
  <a:themeElements>
    <a:clrScheme name="Matter200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atter2000">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 charset="0"/>
          </a:defRPr>
        </a:defPPr>
      </a:lstStyle>
    </a:lnDef>
  </a:objectDefaults>
  <a:extraClrSchemeLst>
    <a:extraClrScheme>
      <a:clrScheme name="Matter200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atter200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atter200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atter200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atter200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atter200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atter200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C:\MSOFFICE\Templates\Matter2000.pot</Template>
  <TotalTime>82006</TotalTime>
  <Words>530</Words>
  <Application>Microsoft Macintosh PowerPoint</Application>
  <PresentationFormat>On-screen Show (4:3)</PresentationFormat>
  <Paragraphs>128</Paragraphs>
  <Slides>13</Slides>
  <Notes>3</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13</vt:i4>
      </vt:variant>
    </vt:vector>
  </HeadingPairs>
  <TitlesOfParts>
    <vt:vector size="18" baseType="lpstr">
      <vt:lpstr>Matter2000</vt:lpstr>
      <vt:lpstr>MS_ClipArt_Gallery</vt:lpstr>
      <vt:lpstr>Equation</vt:lpstr>
      <vt:lpstr>Microsoft ClipArt Gallery</vt:lpstr>
      <vt:lpstr>Document</vt:lpstr>
      <vt:lpstr>PowerPoint Presentation</vt:lpstr>
      <vt:lpstr>PowerPoint Presentation</vt:lpstr>
      <vt:lpstr>Percent Yield</vt:lpstr>
      <vt:lpstr>PowerPoint Presentation</vt:lpstr>
      <vt:lpstr>PowerPoint Presentation</vt:lpstr>
      <vt:lpstr>PowerPoint Presentation</vt:lpstr>
      <vt:lpstr>QUESTION</vt:lpstr>
      <vt:lpstr>Answer (Part 1)</vt:lpstr>
      <vt:lpstr>Answer (Part 2)</vt:lpstr>
      <vt:lpstr>Percent Yield</vt:lpstr>
      <vt:lpstr>FeCl3 &amp; Starch Tests</vt:lpstr>
      <vt:lpstr>PowerPoint Presentation</vt:lpstr>
      <vt:lpstr>PowerPoint Presentation</vt:lpstr>
    </vt:vector>
  </TitlesOfParts>
  <Company>ŭ䀀]翘秈뿿킀ҟ]翘</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Biochemistry</dc:title>
  <dc:creator>R R</dc:creator>
  <cp:keywords/>
  <cp:lastModifiedBy>Ron Rusay</cp:lastModifiedBy>
  <cp:revision>213</cp:revision>
  <cp:lastPrinted>2018-05-04T19:27:29Z</cp:lastPrinted>
  <dcterms:created xsi:type="dcterms:W3CDTF">2018-05-04T19:21:01Z</dcterms:created>
  <dcterms:modified xsi:type="dcterms:W3CDTF">2019-05-16T23:08:49Z</dcterms:modified>
</cp:coreProperties>
</file>